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67" r:id="rId11"/>
    <p:sldId id="266" r:id="rId12"/>
    <p:sldId id="271" r:id="rId13"/>
    <p:sldId id="265" r:id="rId14"/>
    <p:sldId id="270" r:id="rId15"/>
    <p:sldId id="272" r:id="rId16"/>
    <p:sldId id="273" r:id="rId17"/>
    <p:sldId id="260" r:id="rId18"/>
    <p:sldId id="26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797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DCC1D1-66AF-4D9B-8892-63429A734A30}" type="doc">
      <dgm:prSet loTypeId="urn:microsoft.com/office/officeart/2005/8/layout/vProcess5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ADFDC078-50D0-4D5A-A908-CC2E483E7B61}">
      <dgm:prSet phldrT="[Testo]" custT="1"/>
      <dgm:spPr/>
      <dgm:t>
        <a:bodyPr/>
        <a:lstStyle/>
        <a:p>
          <a:pPr algn="ctr"/>
          <a:r>
            <a:rPr lang="en-US" sz="800" dirty="0">
              <a:latin typeface="Inter" panose="020B0502030000000004" pitchFamily="34" charset="0"/>
              <a:ea typeface="Inter" panose="020B0502030000000004" pitchFamily="34" charset="0"/>
            </a:rPr>
            <a:t>bounding box is described by the pixel coordinate from its upper left corner ( x, y, w, h )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</a:p>
      </dgm:t>
    </dgm:pt>
    <dgm:pt modelId="{8D1B1F3C-2302-4419-9EA5-C3BBFE39CBA7}" type="parTrans" cxnId="{78672E21-D16B-4799-AA6C-AD0DE9471C5F}">
      <dgm:prSet/>
      <dgm:spPr/>
      <dgm:t>
        <a:bodyPr/>
        <a:lstStyle/>
        <a:p>
          <a:endParaRPr lang="it-IT"/>
        </a:p>
      </dgm:t>
    </dgm:pt>
    <dgm:pt modelId="{B4D6C51E-D47E-4112-AB3D-EEF818044A11}" type="sibTrans" cxnId="{78672E21-D16B-4799-AA6C-AD0DE9471C5F}">
      <dgm:prSet/>
      <dgm:spPr>
        <a:solidFill>
          <a:schemeClr val="accent2">
            <a:alpha val="90000"/>
          </a:schemeClr>
        </a:solidFill>
        <a:ln>
          <a:solidFill>
            <a:schemeClr val="accent2">
              <a:alpha val="90000"/>
            </a:schemeClr>
          </a:solidFill>
        </a:ln>
      </dgm:spPr>
      <dgm:t>
        <a:bodyPr/>
        <a:lstStyle/>
        <a:p>
          <a:endParaRPr lang="it-IT"/>
        </a:p>
      </dgm:t>
    </dgm:pt>
    <dgm:pt modelId="{A014B500-7F17-48AE-AF87-590E91EA1397}">
      <dgm:prSet phldrT="[Testo]" custT="1"/>
      <dgm:spPr/>
      <dgm:t>
        <a:bodyPr/>
        <a:lstStyle/>
        <a:p>
          <a:pPr algn="ctr"/>
          <a:r>
            <a:rPr lang="en-US" sz="800" dirty="0">
              <a:latin typeface="Inter" panose="020B0502030000000004" pitchFamily="34" charset="0"/>
              <a:ea typeface="Inter" panose="020B0502030000000004" pitchFamily="34" charset="0"/>
            </a:rPr>
            <a:t>	( object-class-ID, X center, Y center, Box width, Box height )</a:t>
          </a:r>
          <a:endParaRPr lang="it-IT" sz="800" dirty="0"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2BF8C96F-8F6F-4AB5-95B5-6F8C092C6E4B}" type="parTrans" cxnId="{49215B60-2CBA-4765-9C9F-017372F72DDC}">
      <dgm:prSet/>
      <dgm:spPr/>
      <dgm:t>
        <a:bodyPr/>
        <a:lstStyle/>
        <a:p>
          <a:endParaRPr lang="it-IT"/>
        </a:p>
      </dgm:t>
    </dgm:pt>
    <dgm:pt modelId="{E7262130-ED16-4B28-ADB2-C0FE491F715F}" type="sibTrans" cxnId="{49215B60-2CBA-4765-9C9F-017372F72DDC}">
      <dgm:prSet/>
      <dgm:spPr/>
      <dgm:t>
        <a:bodyPr/>
        <a:lstStyle/>
        <a:p>
          <a:endParaRPr lang="it-IT"/>
        </a:p>
      </dgm:t>
    </dgm:pt>
    <dgm:pt modelId="{99E202FC-66E7-45AE-A138-4C154DCE32A4}" type="pres">
      <dgm:prSet presAssocID="{D1DCC1D1-66AF-4D9B-8892-63429A734A30}" presName="outerComposite" presStyleCnt="0">
        <dgm:presLayoutVars>
          <dgm:chMax val="5"/>
          <dgm:dir/>
          <dgm:resizeHandles val="exact"/>
        </dgm:presLayoutVars>
      </dgm:prSet>
      <dgm:spPr/>
    </dgm:pt>
    <dgm:pt modelId="{A4E1A41F-8DD4-40D1-8B14-4461D5C0AA91}" type="pres">
      <dgm:prSet presAssocID="{D1DCC1D1-66AF-4D9B-8892-63429A734A30}" presName="dummyMaxCanvas" presStyleCnt="0">
        <dgm:presLayoutVars/>
      </dgm:prSet>
      <dgm:spPr/>
    </dgm:pt>
    <dgm:pt modelId="{6894470B-DD3F-4B60-BB96-9010BF53DEB9}" type="pres">
      <dgm:prSet presAssocID="{D1DCC1D1-66AF-4D9B-8892-63429A734A30}" presName="TwoNodes_1" presStyleLbl="node1" presStyleIdx="0" presStyleCnt="2" custScaleX="109360">
        <dgm:presLayoutVars>
          <dgm:bulletEnabled val="1"/>
        </dgm:presLayoutVars>
      </dgm:prSet>
      <dgm:spPr/>
    </dgm:pt>
    <dgm:pt modelId="{F3BA8784-0A2F-452A-AFEE-6EE1F319EFAE}" type="pres">
      <dgm:prSet presAssocID="{D1DCC1D1-66AF-4D9B-8892-63429A734A30}" presName="TwoNodes_2" presStyleLbl="node1" presStyleIdx="1" presStyleCnt="2" custScaleX="103475" custLinFactNeighborX="-8501" custLinFactNeighborY="5511">
        <dgm:presLayoutVars>
          <dgm:bulletEnabled val="1"/>
        </dgm:presLayoutVars>
      </dgm:prSet>
      <dgm:spPr/>
    </dgm:pt>
    <dgm:pt modelId="{6300F955-3AB4-4319-B987-B02E6954673D}" type="pres">
      <dgm:prSet presAssocID="{D1DCC1D1-66AF-4D9B-8892-63429A734A30}" presName="TwoConn_1-2" presStyleLbl="fgAccFollowNode1" presStyleIdx="0" presStyleCnt="1" custScaleX="90266" custScaleY="133326" custLinFactNeighborX="-15952" custLinFactNeighborY="15723">
        <dgm:presLayoutVars>
          <dgm:bulletEnabled val="1"/>
        </dgm:presLayoutVars>
      </dgm:prSet>
      <dgm:spPr/>
    </dgm:pt>
    <dgm:pt modelId="{9EBE0BE0-7E19-4C91-B4DF-ED38DEA69FAC}" type="pres">
      <dgm:prSet presAssocID="{D1DCC1D1-66AF-4D9B-8892-63429A734A30}" presName="TwoNodes_1_text" presStyleLbl="node1" presStyleIdx="1" presStyleCnt="2">
        <dgm:presLayoutVars>
          <dgm:bulletEnabled val="1"/>
        </dgm:presLayoutVars>
      </dgm:prSet>
      <dgm:spPr/>
    </dgm:pt>
    <dgm:pt modelId="{0C1EC89A-837C-4487-9E4F-850A8D8217EE}" type="pres">
      <dgm:prSet presAssocID="{D1DCC1D1-66AF-4D9B-8892-63429A734A3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5CB5001-2098-4158-9B84-053EB69A09BC}" type="presOf" srcId="{ADFDC078-50D0-4D5A-A908-CC2E483E7B61}" destId="{9EBE0BE0-7E19-4C91-B4DF-ED38DEA69FAC}" srcOrd="1" destOrd="0" presId="urn:microsoft.com/office/officeart/2005/8/layout/vProcess5"/>
    <dgm:cxn modelId="{78672E21-D16B-4799-AA6C-AD0DE9471C5F}" srcId="{D1DCC1D1-66AF-4D9B-8892-63429A734A30}" destId="{ADFDC078-50D0-4D5A-A908-CC2E483E7B61}" srcOrd="0" destOrd="0" parTransId="{8D1B1F3C-2302-4419-9EA5-C3BBFE39CBA7}" sibTransId="{B4D6C51E-D47E-4112-AB3D-EEF818044A11}"/>
    <dgm:cxn modelId="{DE1DBE35-43E9-48F0-9EE6-82B1F16B1BF8}" type="presOf" srcId="{A014B500-7F17-48AE-AF87-590E91EA1397}" destId="{F3BA8784-0A2F-452A-AFEE-6EE1F319EFAE}" srcOrd="0" destOrd="0" presId="urn:microsoft.com/office/officeart/2005/8/layout/vProcess5"/>
    <dgm:cxn modelId="{49215B60-2CBA-4765-9C9F-017372F72DDC}" srcId="{D1DCC1D1-66AF-4D9B-8892-63429A734A30}" destId="{A014B500-7F17-48AE-AF87-590E91EA1397}" srcOrd="1" destOrd="0" parTransId="{2BF8C96F-8F6F-4AB5-95B5-6F8C092C6E4B}" sibTransId="{E7262130-ED16-4B28-ADB2-C0FE491F715F}"/>
    <dgm:cxn modelId="{BC9CC287-58BD-4B09-A5FC-5F73EF92C05D}" type="presOf" srcId="{D1DCC1D1-66AF-4D9B-8892-63429A734A30}" destId="{99E202FC-66E7-45AE-A138-4C154DCE32A4}" srcOrd="0" destOrd="0" presId="urn:microsoft.com/office/officeart/2005/8/layout/vProcess5"/>
    <dgm:cxn modelId="{BDB61FB6-270D-4953-88EF-49AE39E4EDE3}" type="presOf" srcId="{B4D6C51E-D47E-4112-AB3D-EEF818044A11}" destId="{6300F955-3AB4-4319-B987-B02E6954673D}" srcOrd="0" destOrd="0" presId="urn:microsoft.com/office/officeart/2005/8/layout/vProcess5"/>
    <dgm:cxn modelId="{15BABCC9-B74C-4CA7-809D-E0A43D9E5610}" type="presOf" srcId="{A014B500-7F17-48AE-AF87-590E91EA1397}" destId="{0C1EC89A-837C-4487-9E4F-850A8D8217EE}" srcOrd="1" destOrd="0" presId="urn:microsoft.com/office/officeart/2005/8/layout/vProcess5"/>
    <dgm:cxn modelId="{90F392E4-7A18-405D-A2A1-C6C80E64D81B}" type="presOf" srcId="{ADFDC078-50D0-4D5A-A908-CC2E483E7B61}" destId="{6894470B-DD3F-4B60-BB96-9010BF53DEB9}" srcOrd="0" destOrd="0" presId="urn:microsoft.com/office/officeart/2005/8/layout/vProcess5"/>
    <dgm:cxn modelId="{FB58B5B8-AD55-4B40-B8B3-CFBD8A93A63D}" type="presParOf" srcId="{99E202FC-66E7-45AE-A138-4C154DCE32A4}" destId="{A4E1A41F-8DD4-40D1-8B14-4461D5C0AA91}" srcOrd="0" destOrd="0" presId="urn:microsoft.com/office/officeart/2005/8/layout/vProcess5"/>
    <dgm:cxn modelId="{B75F0CBB-D29C-4E49-AABF-E09AB89BFED5}" type="presParOf" srcId="{99E202FC-66E7-45AE-A138-4C154DCE32A4}" destId="{6894470B-DD3F-4B60-BB96-9010BF53DEB9}" srcOrd="1" destOrd="0" presId="urn:microsoft.com/office/officeart/2005/8/layout/vProcess5"/>
    <dgm:cxn modelId="{B6753CF6-ADA2-41BA-BCFD-B2F713D16C77}" type="presParOf" srcId="{99E202FC-66E7-45AE-A138-4C154DCE32A4}" destId="{F3BA8784-0A2F-452A-AFEE-6EE1F319EFAE}" srcOrd="2" destOrd="0" presId="urn:microsoft.com/office/officeart/2005/8/layout/vProcess5"/>
    <dgm:cxn modelId="{873F0D6E-2AF0-4639-B81D-FD27B5D48BA9}" type="presParOf" srcId="{99E202FC-66E7-45AE-A138-4C154DCE32A4}" destId="{6300F955-3AB4-4319-B987-B02E6954673D}" srcOrd="3" destOrd="0" presId="urn:microsoft.com/office/officeart/2005/8/layout/vProcess5"/>
    <dgm:cxn modelId="{42D19956-03DE-443E-9922-C486C84F3393}" type="presParOf" srcId="{99E202FC-66E7-45AE-A138-4C154DCE32A4}" destId="{9EBE0BE0-7E19-4C91-B4DF-ED38DEA69FAC}" srcOrd="4" destOrd="0" presId="urn:microsoft.com/office/officeart/2005/8/layout/vProcess5"/>
    <dgm:cxn modelId="{C4A0FAE1-B0FE-4B35-813A-116F2F6105C8}" type="presParOf" srcId="{99E202FC-66E7-45AE-A138-4C154DCE32A4}" destId="{0C1EC89A-837C-4487-9E4F-850A8D8217E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DCC1D1-66AF-4D9B-8892-63429A734A30}" type="doc">
      <dgm:prSet loTypeId="urn:microsoft.com/office/officeart/2005/8/layout/chevron1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ADFDC078-50D0-4D5A-A908-CC2E483E7B61}">
      <dgm:prSet phldrT="[Testo]" custT="1"/>
      <dgm:spPr/>
      <dgm:t>
        <a:bodyPr/>
        <a:lstStyle/>
        <a:p>
          <a:pPr algn="ctr"/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create directory </a:t>
          </a:r>
          <a:r>
            <a:rPr lang="it-IT" sz="800" b="1" i="1" dirty="0" err="1">
              <a:latin typeface="Inter" panose="020B0502030000000004" pitchFamily="34" charset="0"/>
              <a:ea typeface="Inter" panose="020B0502030000000004" pitchFamily="34" charset="0"/>
            </a:rPr>
            <a:t>local_path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/images/</a:t>
          </a:r>
          <a:r>
            <a:rPr lang="it-IT" sz="800" b="1" dirty="0" err="1">
              <a:latin typeface="Inter" panose="020B0502030000000004" pitchFamily="34" charset="0"/>
              <a:ea typeface="Inter" panose="020B0502030000000004" pitchFamily="34" charset="0"/>
            </a:rPr>
            <a:t>train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dirty="0"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8D1B1F3C-2302-4419-9EA5-C3BBFE39CBA7}" type="parTrans" cxnId="{78672E21-D16B-4799-AA6C-AD0DE9471C5F}">
      <dgm:prSet/>
      <dgm:spPr/>
      <dgm:t>
        <a:bodyPr/>
        <a:lstStyle/>
        <a:p>
          <a:endParaRPr lang="it-IT"/>
        </a:p>
      </dgm:t>
    </dgm:pt>
    <dgm:pt modelId="{B4D6C51E-D47E-4112-AB3D-EEF818044A11}" type="sibTrans" cxnId="{78672E21-D16B-4799-AA6C-AD0DE9471C5F}">
      <dgm:prSet/>
      <dgm:spPr/>
      <dgm:t>
        <a:bodyPr/>
        <a:lstStyle/>
        <a:p>
          <a:endParaRPr lang="it-IT"/>
        </a:p>
      </dgm:t>
    </dgm:pt>
    <dgm:pt modelId="{A014B500-7F17-48AE-AF87-590E91EA1397}">
      <dgm:prSet phldrT="[Testo]" custT="1"/>
      <dgm:spPr/>
      <dgm:t>
        <a:bodyPr/>
        <a:lstStyle/>
        <a:p>
          <a:pPr algn="ctr"/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select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only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data with </a:t>
          </a:r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annotations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</a:p>
      </dgm:t>
    </dgm:pt>
    <dgm:pt modelId="{2BF8C96F-8F6F-4AB5-95B5-6F8C092C6E4B}" type="parTrans" cxnId="{49215B60-2CBA-4765-9C9F-017372F72DDC}">
      <dgm:prSet/>
      <dgm:spPr/>
      <dgm:t>
        <a:bodyPr/>
        <a:lstStyle/>
        <a:p>
          <a:endParaRPr lang="it-IT"/>
        </a:p>
      </dgm:t>
    </dgm:pt>
    <dgm:pt modelId="{E7262130-ED16-4B28-ADB2-C0FE491F715F}" type="sibTrans" cxnId="{49215B60-2CBA-4765-9C9F-017372F72DDC}">
      <dgm:prSet/>
      <dgm:spPr/>
      <dgm:t>
        <a:bodyPr/>
        <a:lstStyle/>
        <a:p>
          <a:endParaRPr lang="it-IT"/>
        </a:p>
      </dgm:t>
    </dgm:pt>
    <dgm:pt modelId="{BB6E78A9-960D-4E53-B4B0-258F5F7CEA6A}">
      <dgm:prSet phldrT="[Testo]" custT="1"/>
      <dgm:spPr/>
      <dgm:t>
        <a:bodyPr/>
        <a:lstStyle/>
        <a:p>
          <a:pPr algn="ctr"/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transfer from 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/</a:t>
          </a:r>
          <a:r>
            <a:rPr lang="it-IT" sz="800" b="1" dirty="0" err="1">
              <a:latin typeface="Inter" panose="020B0502030000000004" pitchFamily="34" charset="0"/>
              <a:ea typeface="Inter" panose="020B0502030000000004" pitchFamily="34" charset="0"/>
            </a:rPr>
            <a:t>train_images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to the new directory</a:t>
          </a:r>
        </a:p>
      </dgm:t>
    </dgm:pt>
    <dgm:pt modelId="{C266E5CC-4023-402F-8BF9-3D5FF5B568A0}" type="parTrans" cxnId="{5674E99C-4E8C-4240-A566-F0D806330ED7}">
      <dgm:prSet/>
      <dgm:spPr/>
      <dgm:t>
        <a:bodyPr/>
        <a:lstStyle/>
        <a:p>
          <a:endParaRPr lang="it-IT"/>
        </a:p>
      </dgm:t>
    </dgm:pt>
    <dgm:pt modelId="{E9D558CB-D320-4003-BF1E-91C157734B7A}" type="sibTrans" cxnId="{5674E99C-4E8C-4240-A566-F0D806330ED7}">
      <dgm:prSet/>
      <dgm:spPr/>
      <dgm:t>
        <a:bodyPr/>
        <a:lstStyle/>
        <a:p>
          <a:endParaRPr lang="it-IT"/>
        </a:p>
      </dgm:t>
    </dgm:pt>
    <dgm:pt modelId="{7427E8DE-F863-4E1D-9DE6-6417F21888EF}" type="pres">
      <dgm:prSet presAssocID="{D1DCC1D1-66AF-4D9B-8892-63429A734A30}" presName="Name0" presStyleCnt="0">
        <dgm:presLayoutVars>
          <dgm:dir/>
          <dgm:animLvl val="lvl"/>
          <dgm:resizeHandles val="exact"/>
        </dgm:presLayoutVars>
      </dgm:prSet>
      <dgm:spPr/>
    </dgm:pt>
    <dgm:pt modelId="{7EF008D6-05FF-434C-9718-F08C8DDD6EC4}" type="pres">
      <dgm:prSet presAssocID="{ADFDC078-50D0-4D5A-A908-CC2E483E7B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405553-277B-498F-B24C-09851310647E}" type="pres">
      <dgm:prSet presAssocID="{B4D6C51E-D47E-4112-AB3D-EEF818044A11}" presName="parTxOnlySpace" presStyleCnt="0"/>
      <dgm:spPr/>
    </dgm:pt>
    <dgm:pt modelId="{95111205-2B5D-4BC6-99A9-202D762CAB11}" type="pres">
      <dgm:prSet presAssocID="{A014B500-7F17-48AE-AF87-590E91EA139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F095D3-7D15-45A8-B38B-2B814DDC9CF7}" type="pres">
      <dgm:prSet presAssocID="{E7262130-ED16-4B28-ADB2-C0FE491F715F}" presName="parTxOnlySpace" presStyleCnt="0"/>
      <dgm:spPr/>
    </dgm:pt>
    <dgm:pt modelId="{A0D1980D-690D-4B0B-9A8F-DD92A484AB7B}" type="pres">
      <dgm:prSet presAssocID="{BB6E78A9-960D-4E53-B4B0-258F5F7CEA6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675905-B303-4069-BF2B-0B6FA1437374}" type="presOf" srcId="{BB6E78A9-960D-4E53-B4B0-258F5F7CEA6A}" destId="{A0D1980D-690D-4B0B-9A8F-DD92A484AB7B}" srcOrd="0" destOrd="0" presId="urn:microsoft.com/office/officeart/2005/8/layout/chevron1"/>
    <dgm:cxn modelId="{78672E21-D16B-4799-AA6C-AD0DE9471C5F}" srcId="{D1DCC1D1-66AF-4D9B-8892-63429A734A30}" destId="{ADFDC078-50D0-4D5A-A908-CC2E483E7B61}" srcOrd="0" destOrd="0" parTransId="{8D1B1F3C-2302-4419-9EA5-C3BBFE39CBA7}" sibTransId="{B4D6C51E-D47E-4112-AB3D-EEF818044A11}"/>
    <dgm:cxn modelId="{EAA41527-EAB2-4643-90FA-9D97A963A289}" type="presOf" srcId="{D1DCC1D1-66AF-4D9B-8892-63429A734A30}" destId="{7427E8DE-F863-4E1D-9DE6-6417F21888EF}" srcOrd="0" destOrd="0" presId="urn:microsoft.com/office/officeart/2005/8/layout/chevron1"/>
    <dgm:cxn modelId="{49215B60-2CBA-4765-9C9F-017372F72DDC}" srcId="{D1DCC1D1-66AF-4D9B-8892-63429A734A30}" destId="{A014B500-7F17-48AE-AF87-590E91EA1397}" srcOrd="1" destOrd="0" parTransId="{2BF8C96F-8F6F-4AB5-95B5-6F8C092C6E4B}" sibTransId="{E7262130-ED16-4B28-ADB2-C0FE491F715F}"/>
    <dgm:cxn modelId="{2B6B9394-29B8-41FB-920F-02646CEDB37B}" type="presOf" srcId="{A014B500-7F17-48AE-AF87-590E91EA1397}" destId="{95111205-2B5D-4BC6-99A9-202D762CAB11}" srcOrd="0" destOrd="0" presId="urn:microsoft.com/office/officeart/2005/8/layout/chevron1"/>
    <dgm:cxn modelId="{5674E99C-4E8C-4240-A566-F0D806330ED7}" srcId="{D1DCC1D1-66AF-4D9B-8892-63429A734A30}" destId="{BB6E78A9-960D-4E53-B4B0-258F5F7CEA6A}" srcOrd="2" destOrd="0" parTransId="{C266E5CC-4023-402F-8BF9-3D5FF5B568A0}" sibTransId="{E9D558CB-D320-4003-BF1E-91C157734B7A}"/>
    <dgm:cxn modelId="{0C7F3DC1-57EB-4E9E-8432-A438B405D720}" type="presOf" srcId="{ADFDC078-50D0-4D5A-A908-CC2E483E7B61}" destId="{7EF008D6-05FF-434C-9718-F08C8DDD6EC4}" srcOrd="0" destOrd="0" presId="urn:microsoft.com/office/officeart/2005/8/layout/chevron1"/>
    <dgm:cxn modelId="{F78775BD-F80F-40B6-9F92-A1317B935E0D}" type="presParOf" srcId="{7427E8DE-F863-4E1D-9DE6-6417F21888EF}" destId="{7EF008D6-05FF-434C-9718-F08C8DDD6EC4}" srcOrd="0" destOrd="0" presId="urn:microsoft.com/office/officeart/2005/8/layout/chevron1"/>
    <dgm:cxn modelId="{C24045E5-E686-4C21-8C9A-FD6849A96E65}" type="presParOf" srcId="{7427E8DE-F863-4E1D-9DE6-6417F21888EF}" destId="{A9405553-277B-498F-B24C-09851310647E}" srcOrd="1" destOrd="0" presId="urn:microsoft.com/office/officeart/2005/8/layout/chevron1"/>
    <dgm:cxn modelId="{8979BF42-7180-4D75-BCD3-766B1DD55F8B}" type="presParOf" srcId="{7427E8DE-F863-4E1D-9DE6-6417F21888EF}" destId="{95111205-2B5D-4BC6-99A9-202D762CAB11}" srcOrd="2" destOrd="0" presId="urn:microsoft.com/office/officeart/2005/8/layout/chevron1"/>
    <dgm:cxn modelId="{7A29561E-790B-4D8A-8966-9A0592218019}" type="presParOf" srcId="{7427E8DE-F863-4E1D-9DE6-6417F21888EF}" destId="{9FF095D3-7D15-45A8-B38B-2B814DDC9CF7}" srcOrd="3" destOrd="0" presId="urn:microsoft.com/office/officeart/2005/8/layout/chevron1"/>
    <dgm:cxn modelId="{AA672EB0-E854-4198-B9AB-7D432525973F}" type="presParOf" srcId="{7427E8DE-F863-4E1D-9DE6-6417F21888EF}" destId="{A0D1980D-690D-4B0B-9A8F-DD92A484AB7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DCC1D1-66AF-4D9B-8892-63429A734A30}" type="doc">
      <dgm:prSet loTypeId="urn:microsoft.com/office/officeart/2005/8/layout/chevron1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ADFDC078-50D0-4D5A-A908-CC2E483E7B61}">
      <dgm:prSet phldrT="[Testo]" custT="1"/>
      <dgm:spPr/>
      <dgm:t>
        <a:bodyPr/>
        <a:lstStyle/>
        <a:p>
          <a:pPr algn="ctr"/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create directory </a:t>
          </a:r>
          <a:r>
            <a:rPr lang="it-IT" sz="800" b="1" i="1" dirty="0" err="1">
              <a:latin typeface="Inter" panose="020B0502030000000004" pitchFamily="34" charset="0"/>
              <a:ea typeface="Inter" panose="020B0502030000000004" pitchFamily="34" charset="0"/>
            </a:rPr>
            <a:t>local_path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/labels/</a:t>
          </a:r>
          <a:r>
            <a:rPr lang="it-IT" sz="800" b="1" dirty="0" err="1">
              <a:latin typeface="Inter" panose="020B0502030000000004" pitchFamily="34" charset="0"/>
              <a:ea typeface="Inter" panose="020B0502030000000004" pitchFamily="34" charset="0"/>
            </a:rPr>
            <a:t>train</a:t>
          </a:r>
          <a:r>
            <a:rPr lang="it-IT" sz="800" b="1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dirty="0"/>
        </a:p>
      </dgm:t>
    </dgm:pt>
    <dgm:pt modelId="{8D1B1F3C-2302-4419-9EA5-C3BBFE39CBA7}" type="parTrans" cxnId="{78672E21-D16B-4799-AA6C-AD0DE9471C5F}">
      <dgm:prSet/>
      <dgm:spPr/>
      <dgm:t>
        <a:bodyPr/>
        <a:lstStyle/>
        <a:p>
          <a:endParaRPr lang="it-IT"/>
        </a:p>
      </dgm:t>
    </dgm:pt>
    <dgm:pt modelId="{B4D6C51E-D47E-4112-AB3D-EEF818044A11}" type="sibTrans" cxnId="{78672E21-D16B-4799-AA6C-AD0DE9471C5F}">
      <dgm:prSet/>
      <dgm:spPr/>
      <dgm:t>
        <a:bodyPr/>
        <a:lstStyle/>
        <a:p>
          <a:endParaRPr lang="it-IT"/>
        </a:p>
      </dgm:t>
    </dgm:pt>
    <dgm:pt modelId="{A014B500-7F17-48AE-AF87-590E91EA1397}">
      <dgm:prSet phldrT="[Testo]" custT="1"/>
      <dgm:spPr/>
      <dgm:t>
        <a:bodyPr/>
        <a:lstStyle/>
        <a:p>
          <a:pPr algn="ctr"/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write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each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annotation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in a .</a:t>
          </a:r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txt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dirty="0"/>
        </a:p>
      </dgm:t>
    </dgm:pt>
    <dgm:pt modelId="{2BF8C96F-8F6F-4AB5-95B5-6F8C092C6E4B}" type="parTrans" cxnId="{49215B60-2CBA-4765-9C9F-017372F72DDC}">
      <dgm:prSet/>
      <dgm:spPr/>
      <dgm:t>
        <a:bodyPr/>
        <a:lstStyle/>
        <a:p>
          <a:endParaRPr lang="it-IT"/>
        </a:p>
      </dgm:t>
    </dgm:pt>
    <dgm:pt modelId="{E7262130-ED16-4B28-ADB2-C0FE491F715F}" type="sibTrans" cxnId="{49215B60-2CBA-4765-9C9F-017372F72DDC}">
      <dgm:prSet/>
      <dgm:spPr/>
      <dgm:t>
        <a:bodyPr/>
        <a:lstStyle/>
        <a:p>
          <a:endParaRPr lang="it-IT"/>
        </a:p>
      </dgm:t>
    </dgm:pt>
    <dgm:pt modelId="{BB6E78A9-960D-4E53-B4B0-258F5F7CEA6A}">
      <dgm:prSet phldrT="[Testo]" custT="1"/>
      <dgm:spPr/>
      <dgm:t>
        <a:bodyPr/>
        <a:lstStyle/>
        <a:p>
          <a:pPr algn="ctr"/>
          <a:r>
            <a:rPr lang="it-IT" sz="800" dirty="0" err="1">
              <a:latin typeface="Inter" panose="020B0502030000000004" pitchFamily="34" charset="0"/>
              <a:ea typeface="Inter" panose="020B0502030000000004" pitchFamily="34" charset="0"/>
            </a:rPr>
            <a:t>save</a:t>
          </a:r>
          <a:r>
            <a:rPr lang="it-IT" sz="800" dirty="0">
              <a:latin typeface="Inter" panose="020B0502030000000004" pitchFamily="34" charset="0"/>
              <a:ea typeface="Inter" panose="020B0502030000000004" pitchFamily="34" charset="0"/>
            </a:rPr>
            <a:t> in the new directory</a:t>
          </a:r>
          <a:endParaRPr lang="it-IT" sz="800" dirty="0"/>
        </a:p>
      </dgm:t>
    </dgm:pt>
    <dgm:pt modelId="{C266E5CC-4023-402F-8BF9-3D5FF5B568A0}" type="parTrans" cxnId="{5674E99C-4E8C-4240-A566-F0D806330ED7}">
      <dgm:prSet/>
      <dgm:spPr/>
      <dgm:t>
        <a:bodyPr/>
        <a:lstStyle/>
        <a:p>
          <a:endParaRPr lang="it-IT"/>
        </a:p>
      </dgm:t>
    </dgm:pt>
    <dgm:pt modelId="{E9D558CB-D320-4003-BF1E-91C157734B7A}" type="sibTrans" cxnId="{5674E99C-4E8C-4240-A566-F0D806330ED7}">
      <dgm:prSet/>
      <dgm:spPr/>
      <dgm:t>
        <a:bodyPr/>
        <a:lstStyle/>
        <a:p>
          <a:endParaRPr lang="it-IT"/>
        </a:p>
      </dgm:t>
    </dgm:pt>
    <dgm:pt modelId="{7427E8DE-F863-4E1D-9DE6-6417F21888EF}" type="pres">
      <dgm:prSet presAssocID="{D1DCC1D1-66AF-4D9B-8892-63429A734A30}" presName="Name0" presStyleCnt="0">
        <dgm:presLayoutVars>
          <dgm:dir/>
          <dgm:animLvl val="lvl"/>
          <dgm:resizeHandles val="exact"/>
        </dgm:presLayoutVars>
      </dgm:prSet>
      <dgm:spPr/>
    </dgm:pt>
    <dgm:pt modelId="{7EF008D6-05FF-434C-9718-F08C8DDD6EC4}" type="pres">
      <dgm:prSet presAssocID="{ADFDC078-50D0-4D5A-A908-CC2E483E7B61}" presName="parTxOnly" presStyleLbl="node1" presStyleIdx="0" presStyleCnt="3" custLinFactNeighborX="-821" custLinFactNeighborY="18054">
        <dgm:presLayoutVars>
          <dgm:chMax val="0"/>
          <dgm:chPref val="0"/>
          <dgm:bulletEnabled val="1"/>
        </dgm:presLayoutVars>
      </dgm:prSet>
      <dgm:spPr/>
    </dgm:pt>
    <dgm:pt modelId="{A9405553-277B-498F-B24C-09851310647E}" type="pres">
      <dgm:prSet presAssocID="{B4D6C51E-D47E-4112-AB3D-EEF818044A11}" presName="parTxOnlySpace" presStyleCnt="0"/>
      <dgm:spPr/>
    </dgm:pt>
    <dgm:pt modelId="{95111205-2B5D-4BC6-99A9-202D762CAB11}" type="pres">
      <dgm:prSet presAssocID="{A014B500-7F17-48AE-AF87-590E91EA1397}" presName="parTxOnly" presStyleLbl="node1" presStyleIdx="1" presStyleCnt="3" custLinFactNeighborY="-1383">
        <dgm:presLayoutVars>
          <dgm:chMax val="0"/>
          <dgm:chPref val="0"/>
          <dgm:bulletEnabled val="1"/>
        </dgm:presLayoutVars>
      </dgm:prSet>
      <dgm:spPr/>
    </dgm:pt>
    <dgm:pt modelId="{9FF095D3-7D15-45A8-B38B-2B814DDC9CF7}" type="pres">
      <dgm:prSet presAssocID="{E7262130-ED16-4B28-ADB2-C0FE491F715F}" presName="parTxOnlySpace" presStyleCnt="0"/>
      <dgm:spPr/>
    </dgm:pt>
    <dgm:pt modelId="{A0D1980D-690D-4B0B-9A8F-DD92A484AB7B}" type="pres">
      <dgm:prSet presAssocID="{BB6E78A9-960D-4E53-B4B0-258F5F7CEA6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675905-B303-4069-BF2B-0B6FA1437374}" type="presOf" srcId="{BB6E78A9-960D-4E53-B4B0-258F5F7CEA6A}" destId="{A0D1980D-690D-4B0B-9A8F-DD92A484AB7B}" srcOrd="0" destOrd="0" presId="urn:microsoft.com/office/officeart/2005/8/layout/chevron1"/>
    <dgm:cxn modelId="{78672E21-D16B-4799-AA6C-AD0DE9471C5F}" srcId="{D1DCC1D1-66AF-4D9B-8892-63429A734A30}" destId="{ADFDC078-50D0-4D5A-A908-CC2E483E7B61}" srcOrd="0" destOrd="0" parTransId="{8D1B1F3C-2302-4419-9EA5-C3BBFE39CBA7}" sibTransId="{B4D6C51E-D47E-4112-AB3D-EEF818044A11}"/>
    <dgm:cxn modelId="{EAA41527-EAB2-4643-90FA-9D97A963A289}" type="presOf" srcId="{D1DCC1D1-66AF-4D9B-8892-63429A734A30}" destId="{7427E8DE-F863-4E1D-9DE6-6417F21888EF}" srcOrd="0" destOrd="0" presId="urn:microsoft.com/office/officeart/2005/8/layout/chevron1"/>
    <dgm:cxn modelId="{49215B60-2CBA-4765-9C9F-017372F72DDC}" srcId="{D1DCC1D1-66AF-4D9B-8892-63429A734A30}" destId="{A014B500-7F17-48AE-AF87-590E91EA1397}" srcOrd="1" destOrd="0" parTransId="{2BF8C96F-8F6F-4AB5-95B5-6F8C092C6E4B}" sibTransId="{E7262130-ED16-4B28-ADB2-C0FE491F715F}"/>
    <dgm:cxn modelId="{2B6B9394-29B8-41FB-920F-02646CEDB37B}" type="presOf" srcId="{A014B500-7F17-48AE-AF87-590E91EA1397}" destId="{95111205-2B5D-4BC6-99A9-202D762CAB11}" srcOrd="0" destOrd="0" presId="urn:microsoft.com/office/officeart/2005/8/layout/chevron1"/>
    <dgm:cxn modelId="{5674E99C-4E8C-4240-A566-F0D806330ED7}" srcId="{D1DCC1D1-66AF-4D9B-8892-63429A734A30}" destId="{BB6E78A9-960D-4E53-B4B0-258F5F7CEA6A}" srcOrd="2" destOrd="0" parTransId="{C266E5CC-4023-402F-8BF9-3D5FF5B568A0}" sibTransId="{E9D558CB-D320-4003-BF1E-91C157734B7A}"/>
    <dgm:cxn modelId="{0C7F3DC1-57EB-4E9E-8432-A438B405D720}" type="presOf" srcId="{ADFDC078-50D0-4D5A-A908-CC2E483E7B61}" destId="{7EF008D6-05FF-434C-9718-F08C8DDD6EC4}" srcOrd="0" destOrd="0" presId="urn:microsoft.com/office/officeart/2005/8/layout/chevron1"/>
    <dgm:cxn modelId="{F78775BD-F80F-40B6-9F92-A1317B935E0D}" type="presParOf" srcId="{7427E8DE-F863-4E1D-9DE6-6417F21888EF}" destId="{7EF008D6-05FF-434C-9718-F08C8DDD6EC4}" srcOrd="0" destOrd="0" presId="urn:microsoft.com/office/officeart/2005/8/layout/chevron1"/>
    <dgm:cxn modelId="{C24045E5-E686-4C21-8C9A-FD6849A96E65}" type="presParOf" srcId="{7427E8DE-F863-4E1D-9DE6-6417F21888EF}" destId="{A9405553-277B-498F-B24C-09851310647E}" srcOrd="1" destOrd="0" presId="urn:microsoft.com/office/officeart/2005/8/layout/chevron1"/>
    <dgm:cxn modelId="{8979BF42-7180-4D75-BCD3-766B1DD55F8B}" type="presParOf" srcId="{7427E8DE-F863-4E1D-9DE6-6417F21888EF}" destId="{95111205-2B5D-4BC6-99A9-202D762CAB11}" srcOrd="2" destOrd="0" presId="urn:microsoft.com/office/officeart/2005/8/layout/chevron1"/>
    <dgm:cxn modelId="{7A29561E-790B-4D8A-8966-9A0592218019}" type="presParOf" srcId="{7427E8DE-F863-4E1D-9DE6-6417F21888EF}" destId="{9FF095D3-7D15-45A8-B38B-2B814DDC9CF7}" srcOrd="3" destOrd="0" presId="urn:microsoft.com/office/officeart/2005/8/layout/chevron1"/>
    <dgm:cxn modelId="{AA672EB0-E854-4198-B9AB-7D432525973F}" type="presParOf" srcId="{7427E8DE-F863-4E1D-9DE6-6417F21888EF}" destId="{A0D1980D-690D-4B0B-9A8F-DD92A484AB7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D8177D-9B81-4350-9D09-880AB9DE5B74}" type="doc">
      <dgm:prSet loTypeId="urn:microsoft.com/office/officeart/2005/8/layout/defaul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it-IT"/>
        </a:p>
      </dgm:t>
    </dgm:pt>
    <dgm:pt modelId="{2DFB0A26-DE9F-4A51-B8B0-781909EF0C27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400" b="1" dirty="0">
              <a:latin typeface="Inter" panose="020B0502030000000004" pitchFamily="34" charset="0"/>
              <a:ea typeface="Inter" panose="020B0502030000000004" pitchFamily="34" charset="0"/>
            </a:rPr>
            <a:t>Loss: </a:t>
          </a:r>
          <a:r>
            <a:rPr lang="en-US" sz="1400" b="0" i="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</a:p>
        <a:p>
          <a:r>
            <a:rPr lang="en-US" sz="1400" b="0" i="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how well the model is doing for train and </a:t>
          </a:r>
          <a:r>
            <a:rPr lang="en-US" sz="1400" b="0" i="0" dirty="0" err="1">
              <a:effectLst/>
              <a:latin typeface="Inter" panose="020B0502030000000004" pitchFamily="34" charset="0"/>
              <a:ea typeface="Inter" panose="020B0502030000000004" pitchFamily="34" charset="0"/>
            </a:rPr>
            <a:t>val</a:t>
          </a:r>
          <a:r>
            <a:rPr lang="en-US" sz="1400" b="0" i="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 sets. It is a summation of the errors made for each example in training or validation sets. </a:t>
          </a:r>
          <a:endParaRPr lang="it-IT" sz="1400" dirty="0"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721308DB-BDF2-4F27-9C94-CADDF4C07AD2}" type="parTrans" cxnId="{05C0B78C-BD6C-42B1-9AED-F633ABDDE60C}">
      <dgm:prSet/>
      <dgm:spPr/>
      <dgm:t>
        <a:bodyPr/>
        <a:lstStyle/>
        <a:p>
          <a:endParaRPr lang="it-IT"/>
        </a:p>
      </dgm:t>
    </dgm:pt>
    <dgm:pt modelId="{CBA17AEA-74D2-41B9-9BCF-3FE33B992202}" type="sibTrans" cxnId="{05C0B78C-BD6C-42B1-9AED-F633ABDDE60C}">
      <dgm:prSet/>
      <dgm:spPr/>
      <dgm:t>
        <a:bodyPr/>
        <a:lstStyle/>
        <a:p>
          <a:endParaRPr lang="it-IT"/>
        </a:p>
      </dgm:t>
    </dgm:pt>
    <dgm:pt modelId="{FCE57CDC-5057-4BDB-9F41-A8B6651D17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G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ood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loss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curves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,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they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all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tend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to zero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reaching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a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stability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value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. </a:t>
          </a:r>
        </a:p>
        <a:p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No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overfitting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or </a:t>
          </a:r>
          <a:r>
            <a:rPr lang="it-IT" sz="14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underfitting</a:t>
          </a:r>
          <a:r>
            <a:rPr lang="it-IT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.</a:t>
          </a:r>
        </a:p>
      </dgm:t>
    </dgm:pt>
    <dgm:pt modelId="{19DF53D6-72EF-466B-817B-A1CAFC33BA06}" type="parTrans" cxnId="{7F91B759-1B44-4CE6-9247-6882FB7A0F0E}">
      <dgm:prSet/>
      <dgm:spPr/>
      <dgm:t>
        <a:bodyPr/>
        <a:lstStyle/>
        <a:p>
          <a:endParaRPr lang="it-IT"/>
        </a:p>
      </dgm:t>
    </dgm:pt>
    <dgm:pt modelId="{A6468478-521F-470C-9688-EEDC6E1CEDBD}" type="sibTrans" cxnId="{7F91B759-1B44-4CE6-9247-6882FB7A0F0E}">
      <dgm:prSet/>
      <dgm:spPr/>
      <dgm:t>
        <a:bodyPr/>
        <a:lstStyle/>
        <a:p>
          <a:endParaRPr lang="it-IT"/>
        </a:p>
      </dgm:t>
    </dgm:pt>
    <dgm:pt modelId="{E6F4FF50-77DB-4E6F-A606-E9EED08E1329}" type="pres">
      <dgm:prSet presAssocID="{E3D8177D-9B81-4350-9D09-880AB9DE5B74}" presName="diagram" presStyleCnt="0">
        <dgm:presLayoutVars>
          <dgm:dir/>
          <dgm:resizeHandles val="exact"/>
        </dgm:presLayoutVars>
      </dgm:prSet>
      <dgm:spPr/>
    </dgm:pt>
    <dgm:pt modelId="{2DC07128-1D53-4B87-A41D-2BC05A34648E}" type="pres">
      <dgm:prSet presAssocID="{2DFB0A26-DE9F-4A51-B8B0-781909EF0C27}" presName="node" presStyleLbl="node1" presStyleIdx="0" presStyleCnt="2" custScaleX="109346" custScaleY="98483" custLinFactNeighborX="-795" custLinFactNeighborY="-1732">
        <dgm:presLayoutVars>
          <dgm:bulletEnabled val="1"/>
        </dgm:presLayoutVars>
      </dgm:prSet>
      <dgm:spPr/>
    </dgm:pt>
    <dgm:pt modelId="{E60C304B-C0AE-422E-8B24-B97F102FE5A8}" type="pres">
      <dgm:prSet presAssocID="{CBA17AEA-74D2-41B9-9BCF-3FE33B992202}" presName="sibTrans" presStyleCnt="0"/>
      <dgm:spPr/>
    </dgm:pt>
    <dgm:pt modelId="{FFD766E5-747A-410A-A47C-2BC0C2CDBFFF}" type="pres">
      <dgm:prSet presAssocID="{FCE57CDC-5057-4BDB-9F41-A8B6651D17C3}" presName="node" presStyleLbl="node1" presStyleIdx="1" presStyleCnt="2" custScaleX="110912">
        <dgm:presLayoutVars>
          <dgm:bulletEnabled val="1"/>
        </dgm:presLayoutVars>
      </dgm:prSet>
      <dgm:spPr/>
    </dgm:pt>
  </dgm:ptLst>
  <dgm:cxnLst>
    <dgm:cxn modelId="{AB8BDA20-F152-4914-A179-8DB97E35CE3D}" type="presOf" srcId="{2DFB0A26-DE9F-4A51-B8B0-781909EF0C27}" destId="{2DC07128-1D53-4B87-A41D-2BC05A34648E}" srcOrd="0" destOrd="0" presId="urn:microsoft.com/office/officeart/2005/8/layout/default"/>
    <dgm:cxn modelId="{7F91B759-1B44-4CE6-9247-6882FB7A0F0E}" srcId="{E3D8177D-9B81-4350-9D09-880AB9DE5B74}" destId="{FCE57CDC-5057-4BDB-9F41-A8B6651D17C3}" srcOrd="1" destOrd="0" parTransId="{19DF53D6-72EF-466B-817B-A1CAFC33BA06}" sibTransId="{A6468478-521F-470C-9688-EEDC6E1CEDBD}"/>
    <dgm:cxn modelId="{9E67848B-9E80-4422-AEAD-9631854389CB}" type="presOf" srcId="{E3D8177D-9B81-4350-9D09-880AB9DE5B74}" destId="{E6F4FF50-77DB-4E6F-A606-E9EED08E1329}" srcOrd="0" destOrd="0" presId="urn:microsoft.com/office/officeart/2005/8/layout/default"/>
    <dgm:cxn modelId="{443D7F8C-CF7A-4709-BFAA-946D9932A980}" type="presOf" srcId="{FCE57CDC-5057-4BDB-9F41-A8B6651D17C3}" destId="{FFD766E5-747A-410A-A47C-2BC0C2CDBFFF}" srcOrd="0" destOrd="0" presId="urn:microsoft.com/office/officeart/2005/8/layout/default"/>
    <dgm:cxn modelId="{05C0B78C-BD6C-42B1-9AED-F633ABDDE60C}" srcId="{E3D8177D-9B81-4350-9D09-880AB9DE5B74}" destId="{2DFB0A26-DE9F-4A51-B8B0-781909EF0C27}" srcOrd="0" destOrd="0" parTransId="{721308DB-BDF2-4F27-9C94-CADDF4C07AD2}" sibTransId="{CBA17AEA-74D2-41B9-9BCF-3FE33B992202}"/>
    <dgm:cxn modelId="{DE5B0C63-98AC-429E-8876-F6E033B59F2C}" type="presParOf" srcId="{E6F4FF50-77DB-4E6F-A606-E9EED08E1329}" destId="{2DC07128-1D53-4B87-A41D-2BC05A34648E}" srcOrd="0" destOrd="0" presId="urn:microsoft.com/office/officeart/2005/8/layout/default"/>
    <dgm:cxn modelId="{C4A93655-C447-472B-88C1-396117C77F01}" type="presParOf" srcId="{E6F4FF50-77DB-4E6F-A606-E9EED08E1329}" destId="{E60C304B-C0AE-422E-8B24-B97F102FE5A8}" srcOrd="1" destOrd="0" presId="urn:microsoft.com/office/officeart/2005/8/layout/default"/>
    <dgm:cxn modelId="{4ABA7469-5DA5-46D2-ABD4-F4D705CB7A95}" type="presParOf" srcId="{E6F4FF50-77DB-4E6F-A606-E9EED08E1329}" destId="{FFD766E5-747A-410A-A47C-2BC0C2CDBF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D8177D-9B81-4350-9D09-880AB9DE5B7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DFB0A26-DE9F-4A51-B8B0-781909EF0C27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400" b="1" dirty="0">
              <a:latin typeface="Inter" panose="020B0502030000000004" pitchFamily="34" charset="0"/>
              <a:ea typeface="Inter" panose="020B0502030000000004" pitchFamily="34" charset="0"/>
            </a:rPr>
            <a:t>Precision: </a:t>
          </a:r>
          <a:r>
            <a:rPr lang="en-US" sz="1400" b="0" i="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</a:p>
        <a:p>
          <a:r>
            <a:rPr lang="en-US" sz="1400" b="0" i="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ratio between the correctly classified Positive samples to the total number of samples classified as Positive. </a:t>
          </a:r>
          <a:endParaRPr lang="it-IT" sz="1400" dirty="0"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721308DB-BDF2-4F27-9C94-CADDF4C07AD2}" type="parTrans" cxnId="{05C0B78C-BD6C-42B1-9AED-F633ABDDE60C}">
      <dgm:prSet/>
      <dgm:spPr/>
      <dgm:t>
        <a:bodyPr/>
        <a:lstStyle/>
        <a:p>
          <a:endParaRPr lang="it-IT"/>
        </a:p>
      </dgm:t>
    </dgm:pt>
    <dgm:pt modelId="{CBA17AEA-74D2-41B9-9BCF-3FE33B992202}" type="sibTrans" cxnId="{05C0B78C-BD6C-42B1-9AED-F633ABDDE60C}">
      <dgm:prSet/>
      <dgm:spPr/>
      <dgm:t>
        <a:bodyPr/>
        <a:lstStyle/>
        <a:p>
          <a:endParaRPr lang="it-IT"/>
        </a:p>
      </dgm:t>
    </dgm:pt>
    <dgm:pt modelId="{FCE57CDC-5057-4BDB-9F41-A8B6651D17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dirty="0">
              <a:latin typeface="Inter" panose="020B0502030000000004" pitchFamily="34" charset="0"/>
              <a:ea typeface="Inter" panose="020B0502030000000004" pitchFamily="34" charset="0"/>
            </a:rPr>
            <a:t>Good, it goes up to 0.95</a:t>
          </a:r>
          <a:endParaRPr lang="it-IT" sz="1400" dirty="0"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19DF53D6-72EF-466B-817B-A1CAFC33BA06}" type="parTrans" cxnId="{7F91B759-1B44-4CE6-9247-6882FB7A0F0E}">
      <dgm:prSet/>
      <dgm:spPr/>
      <dgm:t>
        <a:bodyPr/>
        <a:lstStyle/>
        <a:p>
          <a:endParaRPr lang="it-IT"/>
        </a:p>
      </dgm:t>
    </dgm:pt>
    <dgm:pt modelId="{A6468478-521F-470C-9688-EEDC6E1CEDBD}" type="sibTrans" cxnId="{7F91B759-1B44-4CE6-9247-6882FB7A0F0E}">
      <dgm:prSet/>
      <dgm:spPr/>
      <dgm:t>
        <a:bodyPr/>
        <a:lstStyle/>
        <a:p>
          <a:endParaRPr lang="it-IT"/>
        </a:p>
      </dgm:t>
    </dgm:pt>
    <dgm:pt modelId="{E6F4FF50-77DB-4E6F-A606-E9EED08E1329}" type="pres">
      <dgm:prSet presAssocID="{E3D8177D-9B81-4350-9D09-880AB9DE5B74}" presName="diagram" presStyleCnt="0">
        <dgm:presLayoutVars>
          <dgm:dir/>
          <dgm:resizeHandles val="exact"/>
        </dgm:presLayoutVars>
      </dgm:prSet>
      <dgm:spPr/>
    </dgm:pt>
    <dgm:pt modelId="{2DC07128-1D53-4B87-A41D-2BC05A34648E}" type="pres">
      <dgm:prSet presAssocID="{2DFB0A26-DE9F-4A51-B8B0-781909EF0C27}" presName="node" presStyleLbl="node1" presStyleIdx="0" presStyleCnt="2" custScaleX="114762" custLinFactNeighborX="0" custLinFactNeighborY="-2747">
        <dgm:presLayoutVars>
          <dgm:bulletEnabled val="1"/>
        </dgm:presLayoutVars>
      </dgm:prSet>
      <dgm:spPr/>
    </dgm:pt>
    <dgm:pt modelId="{E60C304B-C0AE-422E-8B24-B97F102FE5A8}" type="pres">
      <dgm:prSet presAssocID="{CBA17AEA-74D2-41B9-9BCF-3FE33B992202}" presName="sibTrans" presStyleCnt="0"/>
      <dgm:spPr/>
    </dgm:pt>
    <dgm:pt modelId="{FFD766E5-747A-410A-A47C-2BC0C2CDBFFF}" type="pres">
      <dgm:prSet presAssocID="{FCE57CDC-5057-4BDB-9F41-A8B6651D17C3}" presName="node" presStyleLbl="node1" presStyleIdx="1" presStyleCnt="2" custScaleX="110877" custLinFactNeighborY="1113">
        <dgm:presLayoutVars>
          <dgm:bulletEnabled val="1"/>
        </dgm:presLayoutVars>
      </dgm:prSet>
      <dgm:spPr/>
    </dgm:pt>
  </dgm:ptLst>
  <dgm:cxnLst>
    <dgm:cxn modelId="{AB8BDA20-F152-4914-A179-8DB97E35CE3D}" type="presOf" srcId="{2DFB0A26-DE9F-4A51-B8B0-781909EF0C27}" destId="{2DC07128-1D53-4B87-A41D-2BC05A34648E}" srcOrd="0" destOrd="0" presId="urn:microsoft.com/office/officeart/2005/8/layout/default"/>
    <dgm:cxn modelId="{7F91B759-1B44-4CE6-9247-6882FB7A0F0E}" srcId="{E3D8177D-9B81-4350-9D09-880AB9DE5B74}" destId="{FCE57CDC-5057-4BDB-9F41-A8B6651D17C3}" srcOrd="1" destOrd="0" parTransId="{19DF53D6-72EF-466B-817B-A1CAFC33BA06}" sibTransId="{A6468478-521F-470C-9688-EEDC6E1CEDBD}"/>
    <dgm:cxn modelId="{9E67848B-9E80-4422-AEAD-9631854389CB}" type="presOf" srcId="{E3D8177D-9B81-4350-9D09-880AB9DE5B74}" destId="{E6F4FF50-77DB-4E6F-A606-E9EED08E1329}" srcOrd="0" destOrd="0" presId="urn:microsoft.com/office/officeart/2005/8/layout/default"/>
    <dgm:cxn modelId="{443D7F8C-CF7A-4709-BFAA-946D9932A980}" type="presOf" srcId="{FCE57CDC-5057-4BDB-9F41-A8B6651D17C3}" destId="{FFD766E5-747A-410A-A47C-2BC0C2CDBFFF}" srcOrd="0" destOrd="0" presId="urn:microsoft.com/office/officeart/2005/8/layout/default"/>
    <dgm:cxn modelId="{05C0B78C-BD6C-42B1-9AED-F633ABDDE60C}" srcId="{E3D8177D-9B81-4350-9D09-880AB9DE5B74}" destId="{2DFB0A26-DE9F-4A51-B8B0-781909EF0C27}" srcOrd="0" destOrd="0" parTransId="{721308DB-BDF2-4F27-9C94-CADDF4C07AD2}" sibTransId="{CBA17AEA-74D2-41B9-9BCF-3FE33B992202}"/>
    <dgm:cxn modelId="{DE5B0C63-98AC-429E-8876-F6E033B59F2C}" type="presParOf" srcId="{E6F4FF50-77DB-4E6F-A606-E9EED08E1329}" destId="{2DC07128-1D53-4B87-A41D-2BC05A34648E}" srcOrd="0" destOrd="0" presId="urn:microsoft.com/office/officeart/2005/8/layout/default"/>
    <dgm:cxn modelId="{C4A93655-C447-472B-88C1-396117C77F01}" type="presParOf" srcId="{E6F4FF50-77DB-4E6F-A606-E9EED08E1329}" destId="{E60C304B-C0AE-422E-8B24-B97F102FE5A8}" srcOrd="1" destOrd="0" presId="urn:microsoft.com/office/officeart/2005/8/layout/default"/>
    <dgm:cxn modelId="{4ABA7469-5DA5-46D2-ABD4-F4D705CB7A95}" type="presParOf" srcId="{E6F4FF50-77DB-4E6F-A606-E9EED08E1329}" destId="{FFD766E5-747A-410A-A47C-2BC0C2CDBF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D8177D-9B81-4350-9D09-880AB9DE5B7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DFB0A26-DE9F-4A51-B8B0-781909EF0C27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Recall:</a:t>
          </a:r>
        </a:p>
        <a:p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ratio between the correctly classified Positive samples to the total number of actual Positive samples</a:t>
          </a:r>
          <a:endParaRPr lang="it-IT" sz="14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721308DB-BDF2-4F27-9C94-CADDF4C07AD2}" type="parTrans" cxnId="{05C0B78C-BD6C-42B1-9AED-F633ABDDE60C}">
      <dgm:prSet/>
      <dgm:spPr/>
      <dgm:t>
        <a:bodyPr/>
        <a:lstStyle/>
        <a:p>
          <a:endParaRPr lang="it-IT"/>
        </a:p>
      </dgm:t>
    </dgm:pt>
    <dgm:pt modelId="{CBA17AEA-74D2-41B9-9BCF-3FE33B992202}" type="sibTrans" cxnId="{05C0B78C-BD6C-42B1-9AED-F633ABDDE60C}">
      <dgm:prSet/>
      <dgm:spPr/>
      <dgm:t>
        <a:bodyPr/>
        <a:lstStyle/>
        <a:p>
          <a:endParaRPr lang="it-IT"/>
        </a:p>
      </dgm:t>
    </dgm:pt>
    <dgm:pt modelId="{FCE57CDC-5057-4BDB-9F41-A8B6651D17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dirty="0">
              <a:latin typeface="Inter" panose="020B0502030000000004" pitchFamily="34" charset="0"/>
              <a:ea typeface="Inter" panose="020B0502030000000004" pitchFamily="34" charset="0"/>
            </a:rPr>
            <a:t>Quite 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good,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it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goes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up to 0.85</a:t>
          </a:r>
        </a:p>
      </dgm:t>
    </dgm:pt>
    <dgm:pt modelId="{19DF53D6-72EF-466B-817B-A1CAFC33BA06}" type="parTrans" cxnId="{7F91B759-1B44-4CE6-9247-6882FB7A0F0E}">
      <dgm:prSet/>
      <dgm:spPr/>
      <dgm:t>
        <a:bodyPr/>
        <a:lstStyle/>
        <a:p>
          <a:endParaRPr lang="it-IT"/>
        </a:p>
      </dgm:t>
    </dgm:pt>
    <dgm:pt modelId="{A6468478-521F-470C-9688-EEDC6E1CEDBD}" type="sibTrans" cxnId="{7F91B759-1B44-4CE6-9247-6882FB7A0F0E}">
      <dgm:prSet/>
      <dgm:spPr/>
      <dgm:t>
        <a:bodyPr/>
        <a:lstStyle/>
        <a:p>
          <a:endParaRPr lang="it-IT"/>
        </a:p>
      </dgm:t>
    </dgm:pt>
    <dgm:pt modelId="{E6F4FF50-77DB-4E6F-A606-E9EED08E1329}" type="pres">
      <dgm:prSet presAssocID="{E3D8177D-9B81-4350-9D09-880AB9DE5B74}" presName="diagram" presStyleCnt="0">
        <dgm:presLayoutVars>
          <dgm:dir/>
          <dgm:resizeHandles val="exact"/>
        </dgm:presLayoutVars>
      </dgm:prSet>
      <dgm:spPr/>
    </dgm:pt>
    <dgm:pt modelId="{2DC07128-1D53-4B87-A41D-2BC05A34648E}" type="pres">
      <dgm:prSet presAssocID="{2DFB0A26-DE9F-4A51-B8B0-781909EF0C27}" presName="node" presStyleLbl="node1" presStyleIdx="0" presStyleCnt="2" custScaleX="117101" custLinFactNeighborX="-795" custLinFactNeighborY="-1732">
        <dgm:presLayoutVars>
          <dgm:bulletEnabled val="1"/>
        </dgm:presLayoutVars>
      </dgm:prSet>
      <dgm:spPr/>
    </dgm:pt>
    <dgm:pt modelId="{E60C304B-C0AE-422E-8B24-B97F102FE5A8}" type="pres">
      <dgm:prSet presAssocID="{CBA17AEA-74D2-41B9-9BCF-3FE33B992202}" presName="sibTrans" presStyleCnt="0"/>
      <dgm:spPr/>
    </dgm:pt>
    <dgm:pt modelId="{FFD766E5-747A-410A-A47C-2BC0C2CDBFFF}" type="pres">
      <dgm:prSet presAssocID="{FCE57CDC-5057-4BDB-9F41-A8B6651D17C3}" presName="node" presStyleLbl="node1" presStyleIdx="1" presStyleCnt="2" custScaleX="114719" custLinFactNeighborY="1113">
        <dgm:presLayoutVars>
          <dgm:bulletEnabled val="1"/>
        </dgm:presLayoutVars>
      </dgm:prSet>
      <dgm:spPr/>
    </dgm:pt>
  </dgm:ptLst>
  <dgm:cxnLst>
    <dgm:cxn modelId="{AB8BDA20-F152-4914-A179-8DB97E35CE3D}" type="presOf" srcId="{2DFB0A26-DE9F-4A51-B8B0-781909EF0C27}" destId="{2DC07128-1D53-4B87-A41D-2BC05A34648E}" srcOrd="0" destOrd="0" presId="urn:microsoft.com/office/officeart/2005/8/layout/default"/>
    <dgm:cxn modelId="{7F91B759-1B44-4CE6-9247-6882FB7A0F0E}" srcId="{E3D8177D-9B81-4350-9D09-880AB9DE5B74}" destId="{FCE57CDC-5057-4BDB-9F41-A8B6651D17C3}" srcOrd="1" destOrd="0" parTransId="{19DF53D6-72EF-466B-817B-A1CAFC33BA06}" sibTransId="{A6468478-521F-470C-9688-EEDC6E1CEDBD}"/>
    <dgm:cxn modelId="{9E67848B-9E80-4422-AEAD-9631854389CB}" type="presOf" srcId="{E3D8177D-9B81-4350-9D09-880AB9DE5B74}" destId="{E6F4FF50-77DB-4E6F-A606-E9EED08E1329}" srcOrd="0" destOrd="0" presId="urn:microsoft.com/office/officeart/2005/8/layout/default"/>
    <dgm:cxn modelId="{443D7F8C-CF7A-4709-BFAA-946D9932A980}" type="presOf" srcId="{FCE57CDC-5057-4BDB-9F41-A8B6651D17C3}" destId="{FFD766E5-747A-410A-A47C-2BC0C2CDBFFF}" srcOrd="0" destOrd="0" presId="urn:microsoft.com/office/officeart/2005/8/layout/default"/>
    <dgm:cxn modelId="{05C0B78C-BD6C-42B1-9AED-F633ABDDE60C}" srcId="{E3D8177D-9B81-4350-9D09-880AB9DE5B74}" destId="{2DFB0A26-DE9F-4A51-B8B0-781909EF0C27}" srcOrd="0" destOrd="0" parTransId="{721308DB-BDF2-4F27-9C94-CADDF4C07AD2}" sibTransId="{CBA17AEA-74D2-41B9-9BCF-3FE33B992202}"/>
    <dgm:cxn modelId="{DE5B0C63-98AC-429E-8876-F6E033B59F2C}" type="presParOf" srcId="{E6F4FF50-77DB-4E6F-A606-E9EED08E1329}" destId="{2DC07128-1D53-4B87-A41D-2BC05A34648E}" srcOrd="0" destOrd="0" presId="urn:microsoft.com/office/officeart/2005/8/layout/default"/>
    <dgm:cxn modelId="{C4A93655-C447-472B-88C1-396117C77F01}" type="presParOf" srcId="{E6F4FF50-77DB-4E6F-A606-E9EED08E1329}" destId="{E60C304B-C0AE-422E-8B24-B97F102FE5A8}" srcOrd="1" destOrd="0" presId="urn:microsoft.com/office/officeart/2005/8/layout/default"/>
    <dgm:cxn modelId="{4ABA7469-5DA5-46D2-ABD4-F4D705CB7A95}" type="presParOf" srcId="{E6F4FF50-77DB-4E6F-A606-E9EED08E1329}" destId="{FFD766E5-747A-410A-A47C-2BC0C2CDBF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D8177D-9B81-4350-9D09-880AB9DE5B7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DFB0A26-DE9F-4A51-B8B0-781909EF0C27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mAP50:</a:t>
          </a:r>
        </a:p>
        <a:p>
          <a:r>
            <a:rPr lang="it-IT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The mAP50 is the mean average precision computed with an </a:t>
          </a:r>
          <a:r>
            <a:rPr lang="en-US" sz="1400" b="0" i="0" dirty="0" err="1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IoU</a:t>
          </a:r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 of 50% i.e. an aircraft is considered as correctly detected is 50% of the ground truth bounding box is covered by the predicted bounding box. </a:t>
          </a:r>
          <a:r>
            <a:rPr lang="it-IT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  <a:endParaRPr lang="it-IT" sz="14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721308DB-BDF2-4F27-9C94-CADDF4C07AD2}" type="parTrans" cxnId="{05C0B78C-BD6C-42B1-9AED-F633ABDDE60C}">
      <dgm:prSet/>
      <dgm:spPr/>
      <dgm:t>
        <a:bodyPr/>
        <a:lstStyle/>
        <a:p>
          <a:endParaRPr lang="it-IT"/>
        </a:p>
      </dgm:t>
    </dgm:pt>
    <dgm:pt modelId="{CBA17AEA-74D2-41B9-9BCF-3FE33B992202}" type="sibTrans" cxnId="{05C0B78C-BD6C-42B1-9AED-F633ABDDE60C}">
      <dgm:prSet/>
      <dgm:spPr/>
      <dgm:t>
        <a:bodyPr/>
        <a:lstStyle/>
        <a:p>
          <a:endParaRPr lang="it-IT"/>
        </a:p>
      </dgm:t>
    </dgm:pt>
    <dgm:pt modelId="{FCE57CDC-5057-4BDB-9F41-A8B6651D17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Good,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it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reaches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0.93</a:t>
          </a:r>
        </a:p>
      </dgm:t>
    </dgm:pt>
    <dgm:pt modelId="{19DF53D6-72EF-466B-817B-A1CAFC33BA06}" type="parTrans" cxnId="{7F91B759-1B44-4CE6-9247-6882FB7A0F0E}">
      <dgm:prSet/>
      <dgm:spPr/>
      <dgm:t>
        <a:bodyPr/>
        <a:lstStyle/>
        <a:p>
          <a:endParaRPr lang="it-IT"/>
        </a:p>
      </dgm:t>
    </dgm:pt>
    <dgm:pt modelId="{A6468478-521F-470C-9688-EEDC6E1CEDBD}" type="sibTrans" cxnId="{7F91B759-1B44-4CE6-9247-6882FB7A0F0E}">
      <dgm:prSet/>
      <dgm:spPr/>
      <dgm:t>
        <a:bodyPr/>
        <a:lstStyle/>
        <a:p>
          <a:endParaRPr lang="it-IT"/>
        </a:p>
      </dgm:t>
    </dgm:pt>
    <dgm:pt modelId="{E6F4FF50-77DB-4E6F-A606-E9EED08E1329}" type="pres">
      <dgm:prSet presAssocID="{E3D8177D-9B81-4350-9D09-880AB9DE5B74}" presName="diagram" presStyleCnt="0">
        <dgm:presLayoutVars>
          <dgm:dir/>
          <dgm:resizeHandles val="exact"/>
        </dgm:presLayoutVars>
      </dgm:prSet>
      <dgm:spPr/>
    </dgm:pt>
    <dgm:pt modelId="{2DC07128-1D53-4B87-A41D-2BC05A34648E}" type="pres">
      <dgm:prSet presAssocID="{2DFB0A26-DE9F-4A51-B8B0-781909EF0C27}" presName="node" presStyleLbl="node1" presStyleIdx="0" presStyleCnt="2" custScaleX="131636" custLinFactNeighborX="-795" custLinFactNeighborY="-1732">
        <dgm:presLayoutVars>
          <dgm:bulletEnabled val="1"/>
        </dgm:presLayoutVars>
      </dgm:prSet>
      <dgm:spPr/>
    </dgm:pt>
    <dgm:pt modelId="{E60C304B-C0AE-422E-8B24-B97F102FE5A8}" type="pres">
      <dgm:prSet presAssocID="{CBA17AEA-74D2-41B9-9BCF-3FE33B992202}" presName="sibTrans" presStyleCnt="0"/>
      <dgm:spPr/>
    </dgm:pt>
    <dgm:pt modelId="{FFD766E5-747A-410A-A47C-2BC0C2CDBFFF}" type="pres">
      <dgm:prSet presAssocID="{FCE57CDC-5057-4BDB-9F41-A8B6651D17C3}" presName="node" presStyleLbl="node1" presStyleIdx="1" presStyleCnt="2" custScaleX="114996" custLinFactNeighborX="0" custLinFactNeighborY="6">
        <dgm:presLayoutVars>
          <dgm:bulletEnabled val="1"/>
        </dgm:presLayoutVars>
      </dgm:prSet>
      <dgm:spPr/>
    </dgm:pt>
  </dgm:ptLst>
  <dgm:cxnLst>
    <dgm:cxn modelId="{AB8BDA20-F152-4914-A179-8DB97E35CE3D}" type="presOf" srcId="{2DFB0A26-DE9F-4A51-B8B0-781909EF0C27}" destId="{2DC07128-1D53-4B87-A41D-2BC05A34648E}" srcOrd="0" destOrd="0" presId="urn:microsoft.com/office/officeart/2005/8/layout/default"/>
    <dgm:cxn modelId="{7F91B759-1B44-4CE6-9247-6882FB7A0F0E}" srcId="{E3D8177D-9B81-4350-9D09-880AB9DE5B74}" destId="{FCE57CDC-5057-4BDB-9F41-A8B6651D17C3}" srcOrd="1" destOrd="0" parTransId="{19DF53D6-72EF-466B-817B-A1CAFC33BA06}" sibTransId="{A6468478-521F-470C-9688-EEDC6E1CEDBD}"/>
    <dgm:cxn modelId="{9E67848B-9E80-4422-AEAD-9631854389CB}" type="presOf" srcId="{E3D8177D-9B81-4350-9D09-880AB9DE5B74}" destId="{E6F4FF50-77DB-4E6F-A606-E9EED08E1329}" srcOrd="0" destOrd="0" presId="urn:microsoft.com/office/officeart/2005/8/layout/default"/>
    <dgm:cxn modelId="{443D7F8C-CF7A-4709-BFAA-946D9932A980}" type="presOf" srcId="{FCE57CDC-5057-4BDB-9F41-A8B6651D17C3}" destId="{FFD766E5-747A-410A-A47C-2BC0C2CDBFFF}" srcOrd="0" destOrd="0" presId="urn:microsoft.com/office/officeart/2005/8/layout/default"/>
    <dgm:cxn modelId="{05C0B78C-BD6C-42B1-9AED-F633ABDDE60C}" srcId="{E3D8177D-9B81-4350-9D09-880AB9DE5B74}" destId="{2DFB0A26-DE9F-4A51-B8B0-781909EF0C27}" srcOrd="0" destOrd="0" parTransId="{721308DB-BDF2-4F27-9C94-CADDF4C07AD2}" sibTransId="{CBA17AEA-74D2-41B9-9BCF-3FE33B992202}"/>
    <dgm:cxn modelId="{DE5B0C63-98AC-429E-8876-F6E033B59F2C}" type="presParOf" srcId="{E6F4FF50-77DB-4E6F-A606-E9EED08E1329}" destId="{2DC07128-1D53-4B87-A41D-2BC05A34648E}" srcOrd="0" destOrd="0" presId="urn:microsoft.com/office/officeart/2005/8/layout/default"/>
    <dgm:cxn modelId="{C4A93655-C447-472B-88C1-396117C77F01}" type="presParOf" srcId="{E6F4FF50-77DB-4E6F-A606-E9EED08E1329}" destId="{E60C304B-C0AE-422E-8B24-B97F102FE5A8}" srcOrd="1" destOrd="0" presId="urn:microsoft.com/office/officeart/2005/8/layout/default"/>
    <dgm:cxn modelId="{4ABA7469-5DA5-46D2-ABD4-F4D705CB7A95}" type="presParOf" srcId="{E6F4FF50-77DB-4E6F-A606-E9EED08E1329}" destId="{FFD766E5-747A-410A-A47C-2BC0C2CDBF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D8177D-9B81-4350-9D09-880AB9DE5B74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DFB0A26-DE9F-4A51-B8B0-781909EF0C27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mAP50-95:</a:t>
          </a:r>
        </a:p>
        <a:p>
          <a:r>
            <a:rPr lang="it-IT" sz="1400" b="1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The mAP50–95 is the mean average precision computed with an </a:t>
          </a:r>
          <a:r>
            <a:rPr lang="en-US" sz="1400" b="0" i="0" dirty="0" err="1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IoU</a:t>
          </a:r>
          <a:r>
            <a:rPr lang="en-US" sz="140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 of 50%, 55%, 60%, 65%, 70%, 75%, 80%, 85%, 90%, 95% and then averaged.</a:t>
          </a:r>
          <a:endParaRPr lang="it-IT" sz="14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gm:t>
    </dgm:pt>
    <dgm:pt modelId="{721308DB-BDF2-4F27-9C94-CADDF4C07AD2}" type="parTrans" cxnId="{05C0B78C-BD6C-42B1-9AED-F633ABDDE60C}">
      <dgm:prSet/>
      <dgm:spPr/>
      <dgm:t>
        <a:bodyPr/>
        <a:lstStyle/>
        <a:p>
          <a:endParaRPr lang="it-IT"/>
        </a:p>
      </dgm:t>
    </dgm:pt>
    <dgm:pt modelId="{CBA17AEA-74D2-41B9-9BCF-3FE33B992202}" type="sibTrans" cxnId="{05C0B78C-BD6C-42B1-9AED-F633ABDDE60C}">
      <dgm:prSet/>
      <dgm:spPr/>
      <dgm:t>
        <a:bodyPr/>
        <a:lstStyle/>
        <a:p>
          <a:endParaRPr lang="it-IT"/>
        </a:p>
      </dgm:t>
    </dgm:pt>
    <dgm:pt modelId="{FCE57CDC-5057-4BDB-9F41-A8B6651D17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Less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good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than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the </a:t>
          </a:r>
          <a:r>
            <a:rPr lang="it-IT" sz="1400" dirty="0" err="1">
              <a:latin typeface="Inter" panose="020B0502030000000004" pitchFamily="34" charset="0"/>
              <a:ea typeface="Inter" panose="020B0502030000000004" pitchFamily="34" charset="0"/>
            </a:rPr>
            <a:t>previous</a:t>
          </a:r>
          <a:r>
            <a:rPr lang="it-IT" sz="1400" dirty="0">
              <a:latin typeface="Inter" panose="020B0502030000000004" pitchFamily="34" charset="0"/>
              <a:ea typeface="Inter" panose="020B0502030000000004" pitchFamily="34" charset="0"/>
            </a:rPr>
            <a:t> one: </a:t>
          </a:r>
          <a:r>
            <a:rPr lang="it-IT" sz="1400" b="1" dirty="0"/>
            <a:t>0.58</a:t>
          </a:r>
        </a:p>
        <a:p>
          <a:r>
            <a:rPr lang="en-US" sz="1050" b="0" i="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This mean that the model is pretty good at detecting all the COTs in our validation images (mAP50 = 0.93) but is not so good at finding the perfect bounding box (mAP50–95 = 0.58).</a:t>
          </a:r>
          <a:endParaRPr lang="it-IT" sz="105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  <a:p>
          <a:endParaRPr lang="it-IT" sz="1400" b="1" dirty="0"/>
        </a:p>
      </dgm:t>
    </dgm:pt>
    <dgm:pt modelId="{19DF53D6-72EF-466B-817B-A1CAFC33BA06}" type="parTrans" cxnId="{7F91B759-1B44-4CE6-9247-6882FB7A0F0E}">
      <dgm:prSet/>
      <dgm:spPr/>
      <dgm:t>
        <a:bodyPr/>
        <a:lstStyle/>
        <a:p>
          <a:endParaRPr lang="it-IT"/>
        </a:p>
      </dgm:t>
    </dgm:pt>
    <dgm:pt modelId="{A6468478-521F-470C-9688-EEDC6E1CEDBD}" type="sibTrans" cxnId="{7F91B759-1B44-4CE6-9247-6882FB7A0F0E}">
      <dgm:prSet/>
      <dgm:spPr/>
      <dgm:t>
        <a:bodyPr/>
        <a:lstStyle/>
        <a:p>
          <a:endParaRPr lang="it-IT"/>
        </a:p>
      </dgm:t>
    </dgm:pt>
    <dgm:pt modelId="{E6F4FF50-77DB-4E6F-A606-E9EED08E1329}" type="pres">
      <dgm:prSet presAssocID="{E3D8177D-9B81-4350-9D09-880AB9DE5B74}" presName="diagram" presStyleCnt="0">
        <dgm:presLayoutVars>
          <dgm:dir/>
          <dgm:resizeHandles val="exact"/>
        </dgm:presLayoutVars>
      </dgm:prSet>
      <dgm:spPr/>
    </dgm:pt>
    <dgm:pt modelId="{2DC07128-1D53-4B87-A41D-2BC05A34648E}" type="pres">
      <dgm:prSet presAssocID="{2DFB0A26-DE9F-4A51-B8B0-781909EF0C27}" presName="node" presStyleLbl="node1" presStyleIdx="0" presStyleCnt="2" custScaleX="131636" custLinFactNeighborX="-795" custLinFactNeighborY="-1732">
        <dgm:presLayoutVars>
          <dgm:bulletEnabled val="1"/>
        </dgm:presLayoutVars>
      </dgm:prSet>
      <dgm:spPr/>
    </dgm:pt>
    <dgm:pt modelId="{E60C304B-C0AE-422E-8B24-B97F102FE5A8}" type="pres">
      <dgm:prSet presAssocID="{CBA17AEA-74D2-41B9-9BCF-3FE33B992202}" presName="sibTrans" presStyleCnt="0"/>
      <dgm:spPr/>
    </dgm:pt>
    <dgm:pt modelId="{FFD766E5-747A-410A-A47C-2BC0C2CDBFFF}" type="pres">
      <dgm:prSet presAssocID="{FCE57CDC-5057-4BDB-9F41-A8B6651D17C3}" presName="node" presStyleLbl="node1" presStyleIdx="1" presStyleCnt="2" custScaleX="114673" custLinFactNeighborY="6">
        <dgm:presLayoutVars>
          <dgm:bulletEnabled val="1"/>
        </dgm:presLayoutVars>
      </dgm:prSet>
      <dgm:spPr/>
    </dgm:pt>
  </dgm:ptLst>
  <dgm:cxnLst>
    <dgm:cxn modelId="{AB8BDA20-F152-4914-A179-8DB97E35CE3D}" type="presOf" srcId="{2DFB0A26-DE9F-4A51-B8B0-781909EF0C27}" destId="{2DC07128-1D53-4B87-A41D-2BC05A34648E}" srcOrd="0" destOrd="0" presId="urn:microsoft.com/office/officeart/2005/8/layout/default"/>
    <dgm:cxn modelId="{7F91B759-1B44-4CE6-9247-6882FB7A0F0E}" srcId="{E3D8177D-9B81-4350-9D09-880AB9DE5B74}" destId="{FCE57CDC-5057-4BDB-9F41-A8B6651D17C3}" srcOrd="1" destOrd="0" parTransId="{19DF53D6-72EF-466B-817B-A1CAFC33BA06}" sibTransId="{A6468478-521F-470C-9688-EEDC6E1CEDBD}"/>
    <dgm:cxn modelId="{9E67848B-9E80-4422-AEAD-9631854389CB}" type="presOf" srcId="{E3D8177D-9B81-4350-9D09-880AB9DE5B74}" destId="{E6F4FF50-77DB-4E6F-A606-E9EED08E1329}" srcOrd="0" destOrd="0" presId="urn:microsoft.com/office/officeart/2005/8/layout/default"/>
    <dgm:cxn modelId="{443D7F8C-CF7A-4709-BFAA-946D9932A980}" type="presOf" srcId="{FCE57CDC-5057-4BDB-9F41-A8B6651D17C3}" destId="{FFD766E5-747A-410A-A47C-2BC0C2CDBFFF}" srcOrd="0" destOrd="0" presId="urn:microsoft.com/office/officeart/2005/8/layout/default"/>
    <dgm:cxn modelId="{05C0B78C-BD6C-42B1-9AED-F633ABDDE60C}" srcId="{E3D8177D-9B81-4350-9D09-880AB9DE5B74}" destId="{2DFB0A26-DE9F-4A51-B8B0-781909EF0C27}" srcOrd="0" destOrd="0" parTransId="{721308DB-BDF2-4F27-9C94-CADDF4C07AD2}" sibTransId="{CBA17AEA-74D2-41B9-9BCF-3FE33B992202}"/>
    <dgm:cxn modelId="{DE5B0C63-98AC-429E-8876-F6E033B59F2C}" type="presParOf" srcId="{E6F4FF50-77DB-4E6F-A606-E9EED08E1329}" destId="{2DC07128-1D53-4B87-A41D-2BC05A34648E}" srcOrd="0" destOrd="0" presId="urn:microsoft.com/office/officeart/2005/8/layout/default"/>
    <dgm:cxn modelId="{C4A93655-C447-472B-88C1-396117C77F01}" type="presParOf" srcId="{E6F4FF50-77DB-4E6F-A606-E9EED08E1329}" destId="{E60C304B-C0AE-422E-8B24-B97F102FE5A8}" srcOrd="1" destOrd="0" presId="urn:microsoft.com/office/officeart/2005/8/layout/default"/>
    <dgm:cxn modelId="{4ABA7469-5DA5-46D2-ABD4-F4D705CB7A95}" type="presParOf" srcId="{E6F4FF50-77DB-4E6F-A606-E9EED08E1329}" destId="{FFD766E5-747A-410A-A47C-2BC0C2CDBFF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4470B-DD3F-4B60-BB96-9010BF53DEB9}">
      <dsp:nvSpPr>
        <dsp:cNvPr id="0" name=""/>
        <dsp:cNvSpPr/>
      </dsp:nvSpPr>
      <dsp:spPr>
        <a:xfrm>
          <a:off x="-152317" y="0"/>
          <a:ext cx="5191261" cy="3599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Inter" panose="020B0502030000000004" pitchFamily="34" charset="0"/>
              <a:ea typeface="Inter" panose="020B0502030000000004" pitchFamily="34" charset="0"/>
            </a:rPr>
            <a:t>bounding box is described by the pixel coordinate from its upper left corner ( x, y, w, h )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</a:p>
      </dsp:txBody>
      <dsp:txXfrm>
        <a:off x="-141775" y="10542"/>
        <a:ext cx="4786384" cy="338859"/>
      </dsp:txXfrm>
    </dsp:sp>
    <dsp:sp modelId="{F3BA8784-0A2F-452A-AFEE-6EE1F319EFAE}">
      <dsp:nvSpPr>
        <dsp:cNvPr id="0" name=""/>
        <dsp:cNvSpPr/>
      </dsp:nvSpPr>
      <dsp:spPr>
        <a:xfrm>
          <a:off x="421519" y="439930"/>
          <a:ext cx="4911903" cy="3599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Inter" panose="020B0502030000000004" pitchFamily="34" charset="0"/>
              <a:ea typeface="Inter" panose="020B0502030000000004" pitchFamily="34" charset="0"/>
            </a:rPr>
            <a:t>	( object-class-ID, X center, Y center, Box width, Box height )</a:t>
          </a:r>
          <a:endParaRPr lang="it-IT" sz="800" kern="1200" dirty="0"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432061" y="450472"/>
        <a:ext cx="3781919" cy="338859"/>
      </dsp:txXfrm>
    </dsp:sp>
    <dsp:sp modelId="{6300F955-3AB4-4319-B987-B02E6954673D}">
      <dsp:nvSpPr>
        <dsp:cNvPr id="0" name=""/>
        <dsp:cNvSpPr/>
      </dsp:nvSpPr>
      <dsp:spPr>
        <a:xfrm>
          <a:off x="4556888" y="280756"/>
          <a:ext cx="211189" cy="3119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</a:schemeClr>
        </a:solidFill>
        <a:ln w="12700" cap="flat" cmpd="sng" algn="ctr">
          <a:solidFill>
            <a:schemeClr val="accent2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604406" y="280756"/>
        <a:ext cx="116153" cy="259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008D6-05FF-434C-9718-F08C8DDD6EC4}">
      <dsp:nvSpPr>
        <dsp:cNvPr id="0" name=""/>
        <dsp:cNvSpPr/>
      </dsp:nvSpPr>
      <dsp:spPr>
        <a:xfrm>
          <a:off x="1575" y="0"/>
          <a:ext cx="1919574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create directory </a:t>
          </a:r>
          <a:r>
            <a:rPr lang="it-IT" sz="800" b="1" i="1" kern="1200" dirty="0" err="1">
              <a:latin typeface="Inter" panose="020B0502030000000004" pitchFamily="34" charset="0"/>
              <a:ea typeface="Inter" panose="020B0502030000000004" pitchFamily="34" charset="0"/>
            </a:rPr>
            <a:t>local_path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/images/</a:t>
          </a:r>
          <a:r>
            <a:rPr lang="it-IT" sz="800" b="1" kern="1200" dirty="0" err="1">
              <a:latin typeface="Inter" panose="020B0502030000000004" pitchFamily="34" charset="0"/>
              <a:ea typeface="Inter" panose="020B0502030000000004" pitchFamily="34" charset="0"/>
            </a:rPr>
            <a:t>train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kern="1200" dirty="0"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338848" y="0"/>
        <a:ext cx="1245028" cy="674546"/>
      </dsp:txXfrm>
    </dsp:sp>
    <dsp:sp modelId="{95111205-2B5D-4BC6-99A9-202D762CAB11}">
      <dsp:nvSpPr>
        <dsp:cNvPr id="0" name=""/>
        <dsp:cNvSpPr/>
      </dsp:nvSpPr>
      <dsp:spPr>
        <a:xfrm>
          <a:off x="1729192" y="0"/>
          <a:ext cx="1919574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select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only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data with </a:t>
          </a: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annotations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</a:p>
      </dsp:txBody>
      <dsp:txXfrm>
        <a:off x="2066465" y="0"/>
        <a:ext cx="1245028" cy="674546"/>
      </dsp:txXfrm>
    </dsp:sp>
    <dsp:sp modelId="{A0D1980D-690D-4B0B-9A8F-DD92A484AB7B}">
      <dsp:nvSpPr>
        <dsp:cNvPr id="0" name=""/>
        <dsp:cNvSpPr/>
      </dsp:nvSpPr>
      <dsp:spPr>
        <a:xfrm>
          <a:off x="3456809" y="0"/>
          <a:ext cx="1919574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transfer from 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/</a:t>
          </a:r>
          <a:r>
            <a:rPr lang="it-IT" sz="800" b="1" kern="1200" dirty="0" err="1">
              <a:latin typeface="Inter" panose="020B0502030000000004" pitchFamily="34" charset="0"/>
              <a:ea typeface="Inter" panose="020B0502030000000004" pitchFamily="34" charset="0"/>
            </a:rPr>
            <a:t>train_images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to the new directory</a:t>
          </a:r>
        </a:p>
      </dsp:txBody>
      <dsp:txXfrm>
        <a:off x="3794082" y="0"/>
        <a:ext cx="1245028" cy="674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008D6-05FF-434C-9718-F08C8DDD6EC4}">
      <dsp:nvSpPr>
        <dsp:cNvPr id="0" name=""/>
        <dsp:cNvSpPr/>
      </dsp:nvSpPr>
      <dsp:spPr>
        <a:xfrm>
          <a:off x="0" y="0"/>
          <a:ext cx="1942988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create directory </a:t>
          </a:r>
          <a:r>
            <a:rPr lang="it-IT" sz="800" b="1" i="1" kern="1200" dirty="0" err="1">
              <a:latin typeface="Inter" panose="020B0502030000000004" pitchFamily="34" charset="0"/>
              <a:ea typeface="Inter" panose="020B0502030000000004" pitchFamily="34" charset="0"/>
            </a:rPr>
            <a:t>local_path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/labels/</a:t>
          </a:r>
          <a:r>
            <a:rPr lang="it-IT" sz="800" b="1" kern="1200" dirty="0" err="1">
              <a:latin typeface="Inter" panose="020B0502030000000004" pitchFamily="34" charset="0"/>
              <a:ea typeface="Inter" panose="020B0502030000000004" pitchFamily="34" charset="0"/>
            </a:rPr>
            <a:t>train</a:t>
          </a:r>
          <a:r>
            <a:rPr lang="it-IT" sz="800" b="1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kern="1200" dirty="0"/>
        </a:p>
      </dsp:txBody>
      <dsp:txXfrm>
        <a:off x="337273" y="0"/>
        <a:ext cx="1268442" cy="674546"/>
      </dsp:txXfrm>
    </dsp:sp>
    <dsp:sp modelId="{95111205-2B5D-4BC6-99A9-202D762CAB11}">
      <dsp:nvSpPr>
        <dsp:cNvPr id="0" name=""/>
        <dsp:cNvSpPr/>
      </dsp:nvSpPr>
      <dsp:spPr>
        <a:xfrm>
          <a:off x="1750283" y="0"/>
          <a:ext cx="1942988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write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each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annotation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in a .</a:t>
          </a: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txt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endParaRPr lang="it-IT" sz="800" kern="1200" dirty="0"/>
        </a:p>
      </dsp:txBody>
      <dsp:txXfrm>
        <a:off x="2087556" y="0"/>
        <a:ext cx="1268442" cy="674546"/>
      </dsp:txXfrm>
    </dsp:sp>
    <dsp:sp modelId="{A0D1980D-690D-4B0B-9A8F-DD92A484AB7B}">
      <dsp:nvSpPr>
        <dsp:cNvPr id="0" name=""/>
        <dsp:cNvSpPr/>
      </dsp:nvSpPr>
      <dsp:spPr>
        <a:xfrm>
          <a:off x="3498973" y="0"/>
          <a:ext cx="1942988" cy="67454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>
              <a:latin typeface="Inter" panose="020B0502030000000004" pitchFamily="34" charset="0"/>
              <a:ea typeface="Inter" panose="020B0502030000000004" pitchFamily="34" charset="0"/>
            </a:rPr>
            <a:t>save</a:t>
          </a:r>
          <a:r>
            <a:rPr lang="it-IT" sz="800" kern="1200" dirty="0">
              <a:latin typeface="Inter" panose="020B0502030000000004" pitchFamily="34" charset="0"/>
              <a:ea typeface="Inter" panose="020B0502030000000004" pitchFamily="34" charset="0"/>
            </a:rPr>
            <a:t> in the new directory</a:t>
          </a:r>
          <a:endParaRPr lang="it-IT" sz="800" kern="1200" dirty="0"/>
        </a:p>
      </dsp:txBody>
      <dsp:txXfrm>
        <a:off x="3836246" y="0"/>
        <a:ext cx="1268442" cy="674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7128-1D53-4B87-A41D-2BC05A34648E}">
      <dsp:nvSpPr>
        <dsp:cNvPr id="0" name=""/>
        <dsp:cNvSpPr/>
      </dsp:nvSpPr>
      <dsp:spPr>
        <a:xfrm>
          <a:off x="386950" y="0"/>
          <a:ext cx="2981391" cy="1611122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Inter" panose="020B0502030000000004" pitchFamily="34" charset="0"/>
              <a:ea typeface="Inter" panose="020B0502030000000004" pitchFamily="34" charset="0"/>
            </a:rPr>
            <a:t>Loss: </a:t>
          </a:r>
          <a:r>
            <a:rPr lang="en-US" sz="1400" b="0" i="0" kern="120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how well the model is doing for train and </a:t>
          </a:r>
          <a:r>
            <a:rPr lang="en-US" sz="1400" b="0" i="0" kern="1200" dirty="0" err="1">
              <a:effectLst/>
              <a:latin typeface="Inter" panose="020B0502030000000004" pitchFamily="34" charset="0"/>
              <a:ea typeface="Inter" panose="020B0502030000000004" pitchFamily="34" charset="0"/>
            </a:rPr>
            <a:t>val</a:t>
          </a:r>
          <a:r>
            <a:rPr lang="en-US" sz="1400" b="0" i="0" kern="120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 sets. It is a summation of the errors made for each example in training or validation sets. </a:t>
          </a:r>
          <a:endParaRPr lang="it-IT" sz="1400" kern="1200" dirty="0"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386950" y="0"/>
        <a:ext cx="2981391" cy="1611122"/>
      </dsp:txXfrm>
    </dsp:sp>
    <dsp:sp modelId="{FFD766E5-747A-410A-A47C-2BC0C2CDBFFF}">
      <dsp:nvSpPr>
        <dsp:cNvPr id="0" name=""/>
        <dsp:cNvSpPr/>
      </dsp:nvSpPr>
      <dsp:spPr>
        <a:xfrm>
          <a:off x="387277" y="1884227"/>
          <a:ext cx="3024089" cy="1635939"/>
        </a:xfrm>
        <a:prstGeom prst="rect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G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ood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loss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curves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,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they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all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tend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to zero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reaching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a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stability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value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No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overfitting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or </a:t>
          </a:r>
          <a:r>
            <a:rPr lang="it-IT" sz="1400" kern="1200" dirty="0" err="1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underfitting</a:t>
          </a:r>
          <a:r>
            <a:rPr lang="it-IT" sz="1400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.</a:t>
          </a:r>
        </a:p>
      </dsp:txBody>
      <dsp:txXfrm>
        <a:off x="387277" y="1884227"/>
        <a:ext cx="3024089" cy="16359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7128-1D53-4B87-A41D-2BC05A34648E}">
      <dsp:nvSpPr>
        <dsp:cNvPr id="0" name=""/>
        <dsp:cNvSpPr/>
      </dsp:nvSpPr>
      <dsp:spPr>
        <a:xfrm>
          <a:off x="345434" y="0"/>
          <a:ext cx="3107776" cy="162481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Inter" panose="020B0502030000000004" pitchFamily="34" charset="0"/>
              <a:ea typeface="Inter" panose="020B0502030000000004" pitchFamily="34" charset="0"/>
            </a:rPr>
            <a:t>Precision: </a:t>
          </a:r>
          <a:r>
            <a:rPr lang="en-US" sz="1400" b="0" i="0" kern="120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effectLst/>
              <a:latin typeface="Inter" panose="020B0502030000000004" pitchFamily="34" charset="0"/>
              <a:ea typeface="Inter" panose="020B0502030000000004" pitchFamily="34" charset="0"/>
            </a:rPr>
            <a:t>ratio between the correctly classified Positive samples to the total number of samples classified as Positive. </a:t>
          </a:r>
          <a:endParaRPr lang="it-IT" sz="1400" kern="1200" dirty="0"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345434" y="0"/>
        <a:ext cx="3107776" cy="1624811"/>
      </dsp:txXfrm>
    </dsp:sp>
    <dsp:sp modelId="{FFD766E5-747A-410A-A47C-2BC0C2CDBFFF}">
      <dsp:nvSpPr>
        <dsp:cNvPr id="0" name=""/>
        <dsp:cNvSpPr/>
      </dsp:nvSpPr>
      <dsp:spPr>
        <a:xfrm>
          <a:off x="398037" y="1895804"/>
          <a:ext cx="3002569" cy="1624811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nter" panose="020B0502030000000004" pitchFamily="34" charset="0"/>
              <a:ea typeface="Inter" panose="020B0502030000000004" pitchFamily="34" charset="0"/>
            </a:rPr>
            <a:t>Good, it goes up to 0.95</a:t>
          </a:r>
          <a:endParaRPr lang="it-IT" sz="1400" kern="1200" dirty="0"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398037" y="1895804"/>
        <a:ext cx="3002569" cy="16248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7128-1D53-4B87-A41D-2BC05A34648E}">
      <dsp:nvSpPr>
        <dsp:cNvPr id="0" name=""/>
        <dsp:cNvSpPr/>
      </dsp:nvSpPr>
      <dsp:spPr>
        <a:xfrm>
          <a:off x="292235" y="0"/>
          <a:ext cx="3171116" cy="162481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Recall: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ratio between the correctly classified Positive samples to the total number of actual Positive samples</a:t>
          </a:r>
          <a:endParaRPr lang="it-IT" sz="1400" kern="12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292235" y="0"/>
        <a:ext cx="3171116" cy="1624811"/>
      </dsp:txXfrm>
    </dsp:sp>
    <dsp:sp modelId="{FFD766E5-747A-410A-A47C-2BC0C2CDBFFF}">
      <dsp:nvSpPr>
        <dsp:cNvPr id="0" name=""/>
        <dsp:cNvSpPr/>
      </dsp:nvSpPr>
      <dsp:spPr>
        <a:xfrm>
          <a:off x="346016" y="1895804"/>
          <a:ext cx="3106611" cy="1624811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Inter" panose="020B0502030000000004" pitchFamily="34" charset="0"/>
              <a:ea typeface="Inter" panose="020B0502030000000004" pitchFamily="34" charset="0"/>
            </a:rPr>
            <a:t>Quite 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good,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it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goes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up to 0.85</a:t>
          </a:r>
        </a:p>
      </dsp:txBody>
      <dsp:txXfrm>
        <a:off x="346016" y="1895804"/>
        <a:ext cx="3106611" cy="16248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7128-1D53-4B87-A41D-2BC05A34648E}">
      <dsp:nvSpPr>
        <dsp:cNvPr id="0" name=""/>
        <dsp:cNvSpPr/>
      </dsp:nvSpPr>
      <dsp:spPr>
        <a:xfrm>
          <a:off x="95430" y="0"/>
          <a:ext cx="3564727" cy="1624811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mAP50: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The mAP50 is the mean average precision computed with an </a:t>
          </a:r>
          <a:r>
            <a:rPr lang="en-US" sz="1400" b="0" i="0" kern="1200" dirty="0" err="1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IoU</a:t>
          </a: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 of 50% i.e. an aircraft is considered as correctly detected is 50% of the ground truth bounding box is covered by the predicted bounding box. </a:t>
          </a:r>
          <a:r>
            <a:rPr lang="it-IT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 </a:t>
          </a:r>
          <a:endParaRPr lang="it-IT" sz="1400" kern="12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95430" y="0"/>
        <a:ext cx="3564727" cy="1624811"/>
      </dsp:txXfrm>
    </dsp:sp>
    <dsp:sp modelId="{FFD766E5-747A-410A-A47C-2BC0C2CDBFFF}">
      <dsp:nvSpPr>
        <dsp:cNvPr id="0" name=""/>
        <dsp:cNvSpPr/>
      </dsp:nvSpPr>
      <dsp:spPr>
        <a:xfrm>
          <a:off x="342266" y="1895804"/>
          <a:ext cx="3114112" cy="1624811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Good,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it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reaches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0.93</a:t>
          </a:r>
        </a:p>
      </dsp:txBody>
      <dsp:txXfrm>
        <a:off x="342266" y="1895804"/>
        <a:ext cx="3114112" cy="16248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7128-1D53-4B87-A41D-2BC05A34648E}">
      <dsp:nvSpPr>
        <dsp:cNvPr id="0" name=""/>
        <dsp:cNvSpPr/>
      </dsp:nvSpPr>
      <dsp:spPr>
        <a:xfrm>
          <a:off x="90488" y="0"/>
          <a:ext cx="3574493" cy="1629262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mAP50-95: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rPr>
            <a:t> </a:t>
          </a: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The mAP50–95 is the mean average precision computed with an </a:t>
          </a:r>
          <a:r>
            <a:rPr lang="en-US" sz="1400" b="0" i="0" kern="1200" dirty="0" err="1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IoU</a:t>
          </a:r>
          <a:r>
            <a:rPr lang="en-US" sz="140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 of 50%, 55%, 60%, 65%, 70%, 75%, 80%, 85%, 90%, 95% and then averaged.</a:t>
          </a:r>
          <a:endParaRPr lang="it-IT" sz="1400" kern="12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</dsp:txBody>
      <dsp:txXfrm>
        <a:off x="90488" y="0"/>
        <a:ext cx="3574493" cy="1629262"/>
      </dsp:txXfrm>
    </dsp:sp>
    <dsp:sp modelId="{FFD766E5-747A-410A-A47C-2BC0C2CDBFFF}">
      <dsp:nvSpPr>
        <dsp:cNvPr id="0" name=""/>
        <dsp:cNvSpPr/>
      </dsp:nvSpPr>
      <dsp:spPr>
        <a:xfrm>
          <a:off x="342385" y="1901209"/>
          <a:ext cx="3113873" cy="1629262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Less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good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than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the </a:t>
          </a:r>
          <a:r>
            <a:rPr lang="it-IT" sz="1400" kern="1200" dirty="0" err="1">
              <a:latin typeface="Inter" panose="020B0502030000000004" pitchFamily="34" charset="0"/>
              <a:ea typeface="Inter" panose="020B0502030000000004" pitchFamily="34" charset="0"/>
            </a:rPr>
            <a:t>previous</a:t>
          </a:r>
          <a:r>
            <a:rPr lang="it-IT" sz="1400" kern="1200" dirty="0">
              <a:latin typeface="Inter" panose="020B0502030000000004" pitchFamily="34" charset="0"/>
              <a:ea typeface="Inter" panose="020B0502030000000004" pitchFamily="34" charset="0"/>
            </a:rPr>
            <a:t> one: </a:t>
          </a:r>
          <a:r>
            <a:rPr lang="it-IT" sz="1400" b="1" kern="1200" dirty="0"/>
            <a:t>0.58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0" kern="1200" dirty="0">
              <a:solidFill>
                <a:schemeClr val="bg1"/>
              </a:solidFill>
              <a:effectLst/>
              <a:latin typeface="Inter" panose="020B0502030000000004" pitchFamily="34" charset="0"/>
              <a:ea typeface="Inter" panose="020B0502030000000004" pitchFamily="34" charset="0"/>
            </a:rPr>
            <a:t>This mean that the model is pretty good at detecting all the COTs in our validation images (mAP50 = 0.93) but is not so good at finding the perfect bounding box (mAP50–95 = 0.58).</a:t>
          </a:r>
          <a:endParaRPr lang="it-IT" sz="1050" kern="1200" dirty="0">
            <a:solidFill>
              <a:schemeClr val="bg1"/>
            </a:solidFill>
            <a:latin typeface="Inter" panose="020B0502030000000004" pitchFamily="34" charset="0"/>
            <a:ea typeface="Inter" panose="020B05020300000000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1" kern="1200" dirty="0"/>
        </a:p>
      </dsp:txBody>
      <dsp:txXfrm>
        <a:off x="342385" y="1901209"/>
        <a:ext cx="3113873" cy="162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8T14:22:40.8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1,'4187'0,"-4158"0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8T14:23:00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1,'2910'0,"-2883"0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8T14:23:03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CE8C3-210C-48F4-8230-A01D2739E9AA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2637-DB7B-416D-AC30-E091AAD695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96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rierreef.org/what-we-do/reef-trust-partnership/crown-of-thorns-starfish-contro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a traditional reef survey method, called "Manta Tow", is performed by a snorkel diver to map COTS. While towed by a boat, they visually assess the reef, stopping to record variables observed every 200m. While generally effective, this method faces clear limitations, including operational scalability, data resolution, reliability, and traceability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3C4043"/>
              </a:solidFill>
              <a:effectLst/>
              <a:latin typeface="Inter" panose="020B05020300000000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The Great Barrier Reef Foundation established an </a:t>
            </a:r>
            <a:r>
              <a:rPr lang="en-US" sz="1200" b="0" i="0" u="none" strike="noStrike" dirty="0">
                <a:solidFill>
                  <a:srgbClr val="202124"/>
                </a:solidFill>
                <a:effectLst/>
                <a:latin typeface="inherit"/>
                <a:hlinkClick r:id="rId3"/>
              </a:rPr>
              <a:t>innovation program</a:t>
            </a: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 to improve COTS Control: </a:t>
            </a:r>
            <a:r>
              <a:rPr lang="en-US" sz="1200" dirty="0">
                <a:solidFill>
                  <a:srgbClr val="3C4043"/>
                </a:solidFill>
                <a:latin typeface="Inter" panose="020B0502030000000004" pitchFamily="34" charset="0"/>
              </a:rPr>
              <a:t>u</a:t>
            </a: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nderwater cameras will collect thousands of reef images and AI technology could drastically improve the efficiency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3C4043"/>
              </a:solidFill>
              <a:effectLst/>
              <a:latin typeface="Inter" panose="020B05020300000000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To scale up video-based surveying systems, Australia’s national science agency, CSIRO has teamed up with Google to develop innovative machine learning technology that can </a:t>
            </a:r>
            <a:r>
              <a:rPr lang="en-US" sz="1200" b="0" i="0" dirty="0" err="1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analyse</a:t>
            </a: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 large image datasets accurately, efficiently, and in near real-time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C4043"/>
              </a:solidFill>
              <a:latin typeface="Inter" panose="020B05020300000000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build an object detection model trained on underwater videos of coral reefs in order to identify starfish in real-time and help researchers protecting the reef for future generations</a:t>
            </a:r>
            <a:r>
              <a:rPr lang="en-US" sz="1200" dirty="0">
                <a:solidFill>
                  <a:srgbClr val="3C4043"/>
                </a:solidFill>
                <a:latin typeface="Inter" panose="020B0502030000000004" pitchFamily="34" charset="0"/>
              </a:rPr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82637-DB7B-416D-AC30-E091AAD6957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88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82637-DB7B-416D-AC30-E091AAD6957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954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0BF04D-103A-FDC6-324D-660DEEC0F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7E01EF-8AB8-0411-C7D2-34E8CC546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5F8B03-B072-477B-2F2D-717FD04DF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5CF373-B507-AA8E-8D53-7D215139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C5773A-611C-C762-5401-72B5451A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60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966CC2-73DE-9B79-A1A3-E7A6B6D5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159260-5B71-A53E-DF24-D552C1059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3D62E5-B7F9-D734-75AC-6D7F02B8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2E523E-83C2-6E02-B7E7-5A51D762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DDD1A7-2976-5A39-20A8-1D648153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97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E5DC8A-C811-9D11-99E1-6729FFFD5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95EE7F-EE35-6BD6-94EC-80837B562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516DEB-9755-9DB0-083C-F4E3B5A6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76C0E5-44D1-0246-B400-AE414082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20F1D-4A36-6E1E-EF9F-EC5EE636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53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CACB6A-709A-94CD-09AB-9558DF21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4A53D-9945-1CA3-AD82-B4A10F9D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9AF929-0A51-D28A-3E49-00ADFD56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A21571-7DD2-5BD6-D768-C2875430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AF4D2A-9E31-C85D-94DD-826C18E4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00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39B60-960C-ED2A-46F4-724F1E54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A99065-9850-15A8-CCBB-9223EE65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54D054-8666-F8F4-5E07-F9A230FD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2A0534-D8CA-6245-C3DA-A95E8C03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97F4DC-FB3E-EBF3-3E8A-022F5494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68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4452BB-0B1F-78E7-63D6-7607026D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3E83AB-E7BD-046D-1C1D-A13B499EE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2DDF0D-BFCB-1A1D-87C1-5F0E14B42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B75FBB-2BC6-1597-B75E-E10787AD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2AB031-6C44-96D5-59F6-00A93DD1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F79F4C-87F6-9440-74B3-16F9008E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50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1D7D4B-3E70-1A2D-5272-57B6DC55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C5B427-7BA1-6172-0D9D-83647D8DE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D3640D-55D6-CA31-76F2-8CC9907EF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8FBC80-3EA1-8670-87D1-3C012E9D4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E6F80BD-BC69-F518-8DD1-02238635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7ED4ED-0424-EB35-0D8C-7FF8B295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5C9C56B-D37C-9149-DAD8-266942F8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7354E3-17BC-24DB-0DB4-AEB6E22B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84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F01BA9-51B1-F573-3002-9642666B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1F3A97-E4E0-9BFF-C041-461B8EF3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14FFD2-D0C8-FBC9-8190-2BBF3F07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9EC3B3-53B8-F9B8-23F3-6701BF38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8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7A9DDE3-E9CA-ED94-AE0D-09CE9CBE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AC982B9-C13D-C953-B094-374CA39C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DD698F-01FD-CB39-EB37-F17AADF7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06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41331-2DD9-11DE-C722-D0401038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5E769-61B2-E4A3-206B-3236E0CF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BFE01A-D990-3FAE-082A-84FF8219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550062-6C4A-82D7-B81F-0E106453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EDB4BB-4811-68C8-1C34-4AB7BDCD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553281-9310-DDFB-0233-928977AF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7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455E6-A05D-1DBA-63B6-74FB2513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409DFCB-B064-64E0-747A-12279B84A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53D5D1-39CA-013E-A5E5-18DBD6A4C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5D0E4C-3CE8-2CB6-93EE-45A65BD1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9C1965-EDCD-BAB3-C831-66BE4665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33A93E-9EAC-7841-5738-58DE157C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9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531B535-D18F-3A63-EAA8-CB74D950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473293-EB53-63B1-B928-A0A33A069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465188-3381-1D02-3AE4-A92760357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9901E-6355-48C5-B881-A9431ED46520}" type="datetimeFigureOut">
              <a:rPr lang="it-IT" smtClean="0"/>
              <a:t>01/10/2023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DEDA52-9505-4EB6-BC5A-01D66DED0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FC83EF-6E96-96DD-2568-5F3F2D20F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43B14-1F2D-429B-B7CD-1147254A0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401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image" Target="../media/image1.jfif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fif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github.com/ultralytics/ultralytics/blob/main/ultralytics/cfg/datasets/coco.yaml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.jfif"/><Relationship Id="rId18" Type="http://schemas.openxmlformats.org/officeDocument/2006/relationships/diagramColors" Target="../diagrams/colors6.xml"/><Relationship Id="rId26" Type="http://schemas.openxmlformats.org/officeDocument/2006/relationships/diagramLayout" Target="../diagrams/layout8.xml"/><Relationship Id="rId3" Type="http://schemas.openxmlformats.org/officeDocument/2006/relationships/diagramData" Target="../diagrams/data4.xml"/><Relationship Id="rId21" Type="http://schemas.openxmlformats.org/officeDocument/2006/relationships/diagramLayout" Target="../diagrams/layout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openxmlformats.org/officeDocument/2006/relationships/diagramQuickStyle" Target="../diagrams/quickStyle6.xml"/><Relationship Id="rId25" Type="http://schemas.openxmlformats.org/officeDocument/2006/relationships/diagramData" Target="../diagrams/data8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6.xml"/><Relationship Id="rId20" Type="http://schemas.openxmlformats.org/officeDocument/2006/relationships/diagramData" Target="../diagrams/data7.xml"/><Relationship Id="rId29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microsoft.com/office/2007/relationships/diagramDrawing" Target="../diagrams/drawing7.xml"/><Relationship Id="rId5" Type="http://schemas.openxmlformats.org/officeDocument/2006/relationships/diagramQuickStyle" Target="../diagrams/quickStyle4.xml"/><Relationship Id="rId15" Type="http://schemas.openxmlformats.org/officeDocument/2006/relationships/diagramData" Target="../diagrams/data6.xml"/><Relationship Id="rId23" Type="http://schemas.openxmlformats.org/officeDocument/2006/relationships/diagramColors" Target="../diagrams/colors7.xml"/><Relationship Id="rId28" Type="http://schemas.openxmlformats.org/officeDocument/2006/relationships/diagramColors" Target="../diagrams/colors8.xml"/><Relationship Id="rId10" Type="http://schemas.openxmlformats.org/officeDocument/2006/relationships/diagramQuickStyle" Target="../diagrams/quickStyle5.xml"/><Relationship Id="rId19" Type="http://schemas.microsoft.com/office/2007/relationships/diagramDrawing" Target="../diagrams/drawing6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35.png"/><Relationship Id="rId22" Type="http://schemas.openxmlformats.org/officeDocument/2006/relationships/diagramQuickStyle" Target="../diagrams/quickStyle7.xml"/><Relationship Id="rId27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7B6874-15DC-2AD0-0A95-E134A79BB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D3669B-57C9-2760-CAE0-9552AE55D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cqua, natura, subacqueo, Biologia marina&#10;&#10;Descrizione generata automaticamente">
            <a:extLst>
              <a:ext uri="{FF2B5EF4-FFF2-40B4-BE49-F238E27FC236}">
                <a16:creationId xmlns:a16="http://schemas.microsoft.com/office/drawing/2014/main" id="{775F96F6-2A69-7C0C-01B7-0AC3F1D466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A966068E-2BD3-9649-7BDE-7FF98117BF17}"/>
              </a:ext>
            </a:extLst>
          </p:cNvPr>
          <p:cNvGrpSpPr/>
          <p:nvPr/>
        </p:nvGrpSpPr>
        <p:grpSpPr>
          <a:xfrm>
            <a:off x="642620" y="1618061"/>
            <a:ext cx="10906760" cy="1655762"/>
            <a:chOff x="980440" y="1122363"/>
            <a:chExt cx="10231120" cy="1529397"/>
          </a:xfrm>
        </p:grpSpPr>
        <p:sp>
          <p:nvSpPr>
            <p:cNvPr id="8" name="Rettangolo 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0863694-38D8-3604-D095-1E00FAEE0C60}"/>
                </a:ext>
              </a:extLst>
            </p:cNvPr>
            <p:cNvSpPr/>
            <p:nvPr/>
          </p:nvSpPr>
          <p:spPr>
            <a:xfrm>
              <a:off x="1130300" y="1254839"/>
              <a:ext cx="9931400" cy="1264444"/>
            </a:xfrm>
            <a:prstGeom prst="rect">
              <a:avLst/>
            </a:prstGeom>
            <a:solidFill>
              <a:schemeClr val="tx1">
                <a:alpha val="85098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bg1"/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GREAT BARRIER REEF - OBJECT DETECTION MODEL</a:t>
              </a:r>
            </a:p>
          </p:txBody>
        </p:sp>
        <p:sp>
          <p:nvSpPr>
            <p:cNvPr id="20" name="Cornice 19">
              <a:extLst>
                <a:ext uri="{FF2B5EF4-FFF2-40B4-BE49-F238E27FC236}">
                  <a16:creationId xmlns:a16="http://schemas.microsoft.com/office/drawing/2014/main" id="{2D63D42A-639A-D395-9222-6ACBB4C9BF82}"/>
                </a:ext>
              </a:extLst>
            </p:cNvPr>
            <p:cNvSpPr/>
            <p:nvPr/>
          </p:nvSpPr>
          <p:spPr>
            <a:xfrm>
              <a:off x="980440" y="1122363"/>
              <a:ext cx="10231120" cy="1529397"/>
            </a:xfrm>
            <a:prstGeom prst="frame">
              <a:avLst>
                <a:gd name="adj1" fmla="val 37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177800" sx="101000" sy="101000" algn="ctr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702269D-1C57-75CA-5494-99E9A204F6F9}"/>
              </a:ext>
            </a:extLst>
          </p:cNvPr>
          <p:cNvGrpSpPr/>
          <p:nvPr/>
        </p:nvGrpSpPr>
        <p:grpSpPr>
          <a:xfrm>
            <a:off x="4632960" y="4429919"/>
            <a:ext cx="2926080" cy="1244600"/>
            <a:chOff x="980440" y="1122363"/>
            <a:chExt cx="10231120" cy="1529397"/>
          </a:xfrm>
          <a:solidFill>
            <a:schemeClr val="tx1"/>
          </a:solidFill>
        </p:grpSpPr>
        <p:sp>
          <p:nvSpPr>
            <p:cNvPr id="23" name="Rettangolo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AD54510B-2F24-2AB0-DB8E-C870E602BB97}"/>
                </a:ext>
              </a:extLst>
            </p:cNvPr>
            <p:cNvSpPr/>
            <p:nvPr/>
          </p:nvSpPr>
          <p:spPr>
            <a:xfrm>
              <a:off x="1403212" y="1258145"/>
              <a:ext cx="9385576" cy="127928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Data Mining M Project</a:t>
              </a:r>
            </a:p>
            <a:p>
              <a:pPr algn="ctr"/>
              <a:r>
                <a:rPr lang="it-IT" sz="1400" dirty="0">
                  <a:solidFill>
                    <a:schemeClr val="bg1"/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20-09-2023</a:t>
              </a:r>
            </a:p>
            <a:p>
              <a:pPr algn="ctr"/>
              <a:r>
                <a:rPr lang="it-IT" sz="1400" dirty="0">
                  <a:solidFill>
                    <a:schemeClr val="bg1"/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De Cecco Jasmin</a:t>
              </a:r>
            </a:p>
          </p:txBody>
        </p:sp>
        <p:sp>
          <p:nvSpPr>
            <p:cNvPr id="24" name="Cornice 23">
              <a:extLst>
                <a:ext uri="{FF2B5EF4-FFF2-40B4-BE49-F238E27FC236}">
                  <a16:creationId xmlns:a16="http://schemas.microsoft.com/office/drawing/2014/main" id="{309812D4-31C8-3779-E555-9C0F1AFED204}"/>
                </a:ext>
              </a:extLst>
            </p:cNvPr>
            <p:cNvSpPr/>
            <p:nvPr/>
          </p:nvSpPr>
          <p:spPr>
            <a:xfrm>
              <a:off x="980440" y="1122363"/>
              <a:ext cx="10231120" cy="1529397"/>
            </a:xfrm>
            <a:prstGeom prst="frame">
              <a:avLst>
                <a:gd name="adj1" fmla="val 3787"/>
              </a:avLst>
            </a:prstGeom>
            <a:grpFill/>
            <a:ln>
              <a:solidFill>
                <a:schemeClr val="tx1"/>
              </a:solidFill>
            </a:ln>
            <a:effectLst>
              <a:outerShdw blurRad="177800" sx="101000" sy="101000" algn="ctr" rotWithShape="0">
                <a:prstClr val="black">
                  <a:alpha val="7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0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209174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EXPLORING ANNOTATIONS: </a:t>
            </a: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distribution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069B1D-F740-0057-9779-50E1050DC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9"/>
          <a:stretch/>
        </p:blipFill>
        <p:spPr>
          <a:xfrm>
            <a:off x="756428" y="1959345"/>
            <a:ext cx="5062318" cy="29274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0044EF8-9D66-8DD8-DC7E-93A8855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242" y="1959296"/>
            <a:ext cx="4446682" cy="28633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3D7DD9-6CC8-A498-7100-50A2CF71D868}"/>
              </a:ext>
            </a:extLst>
          </p:cNvPr>
          <p:cNvSpPr txBox="1"/>
          <p:nvPr/>
        </p:nvSpPr>
        <p:spPr>
          <a:xfrm>
            <a:off x="186613" y="14538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Annotation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Length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Distribution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13DBB9-8D40-6015-EEC7-1401BD911A6E}"/>
              </a:ext>
            </a:extLst>
          </p:cNvPr>
          <p:cNvSpPr txBox="1"/>
          <p:nvPr/>
        </p:nvSpPr>
        <p:spPr>
          <a:xfrm>
            <a:off x="1079242" y="4974510"/>
            <a:ext cx="43107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Most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records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have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one or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few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annotations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The maximum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number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of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annotation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for a record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18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054F54-371C-57A4-830B-5D33663FA449}"/>
              </a:ext>
            </a:extLst>
          </p:cNvPr>
          <p:cNvSpPr txBox="1"/>
          <p:nvPr/>
        </p:nvSpPr>
        <p:spPr>
          <a:xfrm>
            <a:off x="5818746" y="14562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Annotation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Distribution per video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A053158-FAC8-F6CF-2ABD-2178F4586EFF}"/>
              </a:ext>
            </a:extLst>
          </p:cNvPr>
          <p:cNvSpPr txBox="1"/>
          <p:nvPr/>
        </p:nvSpPr>
        <p:spPr>
          <a:xfrm>
            <a:off x="6608738" y="4974509"/>
            <a:ext cx="4516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Even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if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video_2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has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the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biggest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number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of images,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it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shows to be the one with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less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annotations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5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203756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OBJECT DETECTION MODEL: Yolov8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7A6B77-8EED-3518-4BC6-718AD6BF0DEE}"/>
              </a:ext>
            </a:extLst>
          </p:cNvPr>
          <p:cNvSpPr txBox="1"/>
          <p:nvPr/>
        </p:nvSpPr>
        <p:spPr>
          <a:xfrm>
            <a:off x="162916" y="1335530"/>
            <a:ext cx="656445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strike="noStrike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YOLO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(You Only Look Once), a popular object detection and image segmentation model first launched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 dirty="0"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strike="noStrike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YOLOv8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is the latest version of YOLO by </a:t>
            </a:r>
            <a:r>
              <a:rPr lang="en-US" sz="1400" i="0" dirty="0" err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Ultralytics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new features, improvements for enhanced performance, flexibility,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0" dirty="0"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YOLOv8  supports multiple computer vision tasks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: </a:t>
            </a:r>
            <a:r>
              <a:rPr lang="en-US" sz="1400" b="1" i="0" strike="noStrike" dirty="0">
                <a:solidFill>
                  <a:schemeClr val="accent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detection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, </a:t>
            </a:r>
            <a:r>
              <a:rPr lang="en-US" sz="1400" b="1" i="0" strike="noStrike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segmentation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, </a:t>
            </a:r>
            <a:r>
              <a:rPr lang="en-US" sz="1400" b="1" i="0" strike="noStrike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classification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, and </a:t>
            </a:r>
            <a:r>
              <a:rPr lang="en-US" sz="1400" b="1" i="0" strike="noStrike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pose</a:t>
            </a: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estimation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  <a:p>
            <a:endParaRPr lang="en-US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 err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Ultralytics</a:t>
            </a:r>
            <a:r>
              <a:rPr lang="en-US" sz="14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YOLOv8 supports several modes: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Train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training a YOLOv8 model on a custom dataset.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Val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validating a YOLOv8 model after it has been trained.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Predict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predictions 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</a:rPr>
              <a:t>with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trained YOLOv8 model on new images/videos.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Export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exporting a YOLOv8 model to a specific format for deployment.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Track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tracking objects in real-time using a YOLOv8 model.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Benchmark</a:t>
            </a:r>
            <a:r>
              <a:rPr lang="en-US" sz="120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benchmarking YOLOv8 exports speed and accuracy.</a:t>
            </a:r>
          </a:p>
          <a:p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6" name="Immagine 5" descr="Immagine che contiene schermata, grafica, collage&#10;&#10;Descrizione generata automaticamente">
            <a:extLst>
              <a:ext uri="{FF2B5EF4-FFF2-40B4-BE49-F238E27FC236}">
                <a16:creationId xmlns:a16="http://schemas.microsoft.com/office/drawing/2014/main" id="{CC342331-C9D6-74FE-239C-437F66B2D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"/>
          <a:stretch/>
        </p:blipFill>
        <p:spPr>
          <a:xfrm>
            <a:off x="6962553" y="3842109"/>
            <a:ext cx="5131845" cy="16483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8C3E24A-15C6-D119-66D7-AFF9BB49A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" r="4102"/>
          <a:stretch/>
        </p:blipFill>
        <p:spPr>
          <a:xfrm>
            <a:off x="6876661" y="1478525"/>
            <a:ext cx="4999292" cy="195047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5BFE4EBF-FF68-C3C6-7309-CA412F25DDC9}"/>
              </a:ext>
            </a:extLst>
          </p:cNvPr>
          <p:cNvSpPr/>
          <p:nvPr/>
        </p:nvSpPr>
        <p:spPr>
          <a:xfrm>
            <a:off x="7940351" y="3909527"/>
            <a:ext cx="1110344" cy="1483567"/>
          </a:xfrm>
          <a:prstGeom prst="rect">
            <a:avLst/>
          </a:prstGeom>
          <a:noFill/>
          <a:ln w="57150">
            <a:solidFill>
              <a:schemeClr val="accent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5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3047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Yolov8: data </a:t>
            </a: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preparation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FD30A5-B6F3-E8E5-1E15-B788E3FE1307}"/>
              </a:ext>
            </a:extLst>
          </p:cNvPr>
          <p:cNvSpPr txBox="1"/>
          <p:nvPr/>
        </p:nvSpPr>
        <p:spPr>
          <a:xfrm>
            <a:off x="317242" y="1239632"/>
            <a:ext cx="686108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To use the model on custom data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it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needs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annotated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data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with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bounding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boxes and following setting:</a:t>
            </a:r>
          </a:p>
          <a:p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Yolo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format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annotations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Input directories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called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«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images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» and «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labels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200" b="1" dirty="0">
                <a:latin typeface="Inter" panose="020B0502030000000004" pitchFamily="34" charset="0"/>
                <a:ea typeface="Inter" panose="020B0502030000000004" pitchFamily="34" charset="0"/>
              </a:rPr>
              <a:t>images</a:t>
            </a:r>
            <a:r>
              <a:rPr lang="it-IT" sz="1200" dirty="0">
                <a:latin typeface="Inter" panose="020B0502030000000004" pitchFamily="34" charset="0"/>
                <a:ea typeface="Inter" panose="020B0502030000000004" pitchFamily="34" charset="0"/>
              </a:rPr>
              <a:t>: </a:t>
            </a:r>
            <a:r>
              <a:rPr lang="it-IT" sz="1200" i="1" dirty="0">
                <a:latin typeface="Inter" panose="020B0502030000000004" pitchFamily="34" charset="0"/>
                <a:ea typeface="Inter" panose="020B0502030000000004" pitchFamily="34" charset="0"/>
              </a:rPr>
              <a:t>name_of_image_with_annotation</a:t>
            </a:r>
            <a:r>
              <a:rPr lang="it-IT" sz="1200" dirty="0">
                <a:latin typeface="Inter" panose="020B0502030000000004" pitchFamily="34" charset="0"/>
                <a:ea typeface="Inter" panose="020B0502030000000004" pitchFamily="34" charset="0"/>
              </a:rPr>
              <a:t>.jpg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lvl="1"/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lvl="1"/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200" b="1" dirty="0">
                <a:latin typeface="Inter" panose="020B0502030000000004" pitchFamily="34" charset="0"/>
                <a:ea typeface="Inter" panose="020B0502030000000004" pitchFamily="34" charset="0"/>
              </a:rPr>
              <a:t>labels</a:t>
            </a:r>
            <a:r>
              <a:rPr lang="it-IT" sz="1200" dirty="0">
                <a:latin typeface="Inter" panose="020B0502030000000004" pitchFamily="34" charset="0"/>
                <a:ea typeface="Inter" panose="020B0502030000000004" pitchFamily="34" charset="0"/>
              </a:rPr>
              <a:t>: </a:t>
            </a:r>
            <a:r>
              <a:rPr lang="it-IT" sz="1200" i="1" dirty="0">
                <a:latin typeface="Inter" panose="020B0502030000000004" pitchFamily="34" charset="0"/>
                <a:ea typeface="Inter" panose="020B0502030000000004" pitchFamily="34" charset="0"/>
              </a:rPr>
              <a:t>name_of_image_with_annotation</a:t>
            </a:r>
            <a:r>
              <a:rPr lang="it-IT" sz="1200" dirty="0">
                <a:latin typeface="Inter" panose="020B0502030000000004" pitchFamily="34" charset="0"/>
                <a:ea typeface="Inter" panose="020B0502030000000004" pitchFamily="34" charset="0"/>
              </a:rPr>
              <a:t>.txt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706DE4-EE8F-5B7A-F5CF-2E4998588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0" r="11639"/>
          <a:stretch/>
        </p:blipFill>
        <p:spPr>
          <a:xfrm>
            <a:off x="7664912" y="1292387"/>
            <a:ext cx="3418054" cy="1603416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0640D07E-A936-C7E9-C18B-3356C1C31173}"/>
              </a:ext>
            </a:extLst>
          </p:cNvPr>
          <p:cNvGrpSpPr/>
          <p:nvPr/>
        </p:nvGrpSpPr>
        <p:grpSpPr>
          <a:xfrm>
            <a:off x="8064098" y="2147608"/>
            <a:ext cx="1453417" cy="782618"/>
            <a:chOff x="8046813" y="2389352"/>
            <a:chExt cx="1178010" cy="620348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FB9B41BA-C8CB-930E-D9DC-4F6201B91E25}"/>
                </a:ext>
              </a:extLst>
            </p:cNvPr>
            <p:cNvSpPr/>
            <p:nvPr/>
          </p:nvSpPr>
          <p:spPr>
            <a:xfrm>
              <a:off x="8046813" y="2389352"/>
              <a:ext cx="1178010" cy="620348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8FA4A18-1435-D07B-F020-E11D13916182}"/>
                </a:ext>
              </a:extLst>
            </p:cNvPr>
            <p:cNvSpPr txBox="1"/>
            <p:nvPr/>
          </p:nvSpPr>
          <p:spPr>
            <a:xfrm>
              <a:off x="8238871" y="2536930"/>
              <a:ext cx="825363" cy="33855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accent2"/>
                  </a:solidFill>
                </a:rPr>
                <a:t>4919</a:t>
              </a:r>
              <a:endParaRPr lang="it-IT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DC523AAA-934A-EC7C-1D57-5B90B7075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5"/>
          <a:stretch/>
        </p:blipFill>
        <p:spPr>
          <a:xfrm>
            <a:off x="7249137" y="4006440"/>
            <a:ext cx="4536756" cy="194959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4213128-514B-E29F-35A9-2ECC7595D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56" b="12938"/>
          <a:stretch/>
        </p:blipFill>
        <p:spPr>
          <a:xfrm>
            <a:off x="7249136" y="3149496"/>
            <a:ext cx="4720523" cy="788099"/>
          </a:xfrm>
          <a:prstGeom prst="rect">
            <a:avLst/>
          </a:prstGeom>
        </p:spPr>
      </p:pic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DA24C7BD-F14D-D16F-1F73-90ACAEB5E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555687"/>
              </p:ext>
            </p:extLst>
          </p:nvPr>
        </p:nvGraphicFramePr>
        <p:xfrm>
          <a:off x="695965" y="2212816"/>
          <a:ext cx="5584644" cy="79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D5494C42-EB15-F3CB-BA12-E19EF3FA3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59017"/>
              </p:ext>
            </p:extLst>
          </p:nvPr>
        </p:nvGraphicFramePr>
        <p:xfrm>
          <a:off x="682304" y="3903199"/>
          <a:ext cx="5377960" cy="67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5C2D17ED-DF51-A6DA-D5C5-8C057E166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012646"/>
              </p:ext>
            </p:extLst>
          </p:nvPr>
        </p:nvGraphicFramePr>
        <p:xfrm>
          <a:off x="685246" y="5126225"/>
          <a:ext cx="5443556" cy="67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2974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8A8D3FC-7907-CFE1-C53B-09CBE577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50" y="2399871"/>
            <a:ext cx="4453841" cy="15762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F46DAE-66CF-36B3-7B7D-0DB18A4F8432}"/>
              </a:ext>
            </a:extLst>
          </p:cNvPr>
          <p:cNvSpPr txBox="1"/>
          <p:nvPr/>
        </p:nvSpPr>
        <p:spPr>
          <a:xfrm>
            <a:off x="452035" y="1546033"/>
            <a:ext cx="9731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Install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Ultralytics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Load and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train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the model on custom data </a:t>
            </a:r>
          </a:p>
          <a:p>
            <a:pPr marL="342900" indent="-342900">
              <a:buFont typeface="+mj-lt"/>
              <a:buAutoNum type="arabicPeriod"/>
            </a:pP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8416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TRAINING THE MODEL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A4F362-E99B-6CE5-D89A-7BEE5E363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7" y="1936504"/>
            <a:ext cx="6370872" cy="8916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EFB7959-BAFB-68DB-4C43-781F9932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47" y="3301836"/>
            <a:ext cx="6287045" cy="177561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D552604-E52C-DE9B-2392-D659AB7162DA}"/>
              </a:ext>
            </a:extLst>
          </p:cNvPr>
          <p:cNvSpPr/>
          <p:nvPr/>
        </p:nvSpPr>
        <p:spPr>
          <a:xfrm>
            <a:off x="2618986" y="4516017"/>
            <a:ext cx="2609850" cy="274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Elemento grafico 13" descr="Avviso con riempimento a tinta unita">
            <a:extLst>
              <a:ext uri="{FF2B5EF4-FFF2-40B4-BE49-F238E27FC236}">
                <a16:creationId xmlns:a16="http://schemas.microsoft.com/office/drawing/2014/main" id="{B5A7662D-0FFA-B659-6A0B-5407C4BD5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603" y="1527412"/>
            <a:ext cx="734008" cy="73400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4D81D18-EF86-491B-5ED8-4A72D56BE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826" y="2442640"/>
            <a:ext cx="3033508" cy="9856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770E8D-88E0-7150-4B05-67FB15ACB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7277" y="3518342"/>
            <a:ext cx="2270712" cy="227071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6369F7-924A-7A92-1C76-58B09B30ED7D}"/>
              </a:ext>
            </a:extLst>
          </p:cNvPr>
          <p:cNvSpPr txBox="1"/>
          <p:nvPr/>
        </p:nvSpPr>
        <p:spPr>
          <a:xfrm>
            <a:off x="8005611" y="1515655"/>
            <a:ext cx="3734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YOLO .</a:t>
            </a:r>
            <a:r>
              <a:rPr lang="en-US" sz="1200" b="0" i="0" dirty="0" err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yaml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file allows to define the dataset root directory ( </a:t>
            </a:r>
            <a:r>
              <a:rPr lang="en-US" sz="12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path 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), the relative paths to training/validation/testing image directories 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</a:rPr>
              <a:t>and 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a dictionary of class names ( </a:t>
            </a:r>
            <a:r>
              <a:rPr lang="en-US" sz="12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ID: </a:t>
            </a:r>
            <a:r>
              <a:rPr lang="en-US" sz="1200" b="1" i="0" dirty="0" err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class_name</a:t>
            </a:r>
            <a:r>
              <a:rPr lang="en-US" sz="1200" b="1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)</a:t>
            </a:r>
            <a:endParaRPr lang="it-IT" sz="12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3B1963A-7E85-8EAE-8BDE-725C97A96C74}"/>
              </a:ext>
            </a:extLst>
          </p:cNvPr>
          <p:cNvSpPr/>
          <p:nvPr/>
        </p:nvSpPr>
        <p:spPr>
          <a:xfrm>
            <a:off x="7146158" y="1291969"/>
            <a:ext cx="4665306" cy="4562669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EAD0E9E-F938-2650-6816-7A769120C33E}"/>
              </a:ext>
            </a:extLst>
          </p:cNvPr>
          <p:cNvSpPr/>
          <p:nvPr/>
        </p:nvSpPr>
        <p:spPr>
          <a:xfrm>
            <a:off x="1530415" y="3976148"/>
            <a:ext cx="1088571" cy="274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1531FF-5618-3BDC-2CCC-364875B62668}"/>
              </a:ext>
            </a:extLst>
          </p:cNvPr>
          <p:cNvSpPr txBox="1"/>
          <p:nvPr/>
        </p:nvSpPr>
        <p:spPr>
          <a:xfrm>
            <a:off x="7277056" y="4146389"/>
            <a:ext cx="427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YOLOv8 pretrained Detect models are shown here. </a:t>
            </a:r>
          </a:p>
          <a:p>
            <a:pPr algn="ctr"/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</a:rPr>
              <a:t>Values refer to 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pretrained models on the </a:t>
            </a:r>
            <a:r>
              <a:rPr lang="en-US" sz="1200" b="0" i="0" u="none" strike="noStrike" dirty="0">
                <a:effectLst/>
                <a:latin typeface="Inter" panose="020B0502030000000004" pitchFamily="34" charset="0"/>
                <a:ea typeface="Inter" panose="020B0502030000000004" pitchFamily="34" charset="0"/>
                <a:hlinkClick r:id="rId10"/>
              </a:rPr>
              <a:t>COCO</a:t>
            </a:r>
            <a:r>
              <a:rPr lang="en-US" sz="1200" b="0" i="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lang="en-US" sz="1200" dirty="0">
                <a:latin typeface="Inter" panose="020B0502030000000004" pitchFamily="34" charset="0"/>
                <a:ea typeface="Inter" panose="020B0502030000000004" pitchFamily="34" charset="0"/>
              </a:rPr>
              <a:t>dataset. </a:t>
            </a:r>
            <a:endParaRPr lang="it-IT" sz="12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1" grpId="0" animBg="1"/>
      <p:bldP spid="2" grpId="0" animBg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45282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RESULTS: images batch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0FAC6F-9652-4ED2-2244-4962AB481582}"/>
              </a:ext>
            </a:extLst>
          </p:cNvPr>
          <p:cNvSpPr txBox="1"/>
          <p:nvPr/>
        </p:nvSpPr>
        <p:spPr>
          <a:xfrm>
            <a:off x="642049" y="1258776"/>
            <a:ext cx="976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Specifics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:</a:t>
            </a:r>
          </a:p>
          <a:p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Kaggle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platform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 - yolov8n model - no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agumentation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- training for 100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epochs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7677EA3-F0DF-44F4-2995-E4970505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95" y="1979446"/>
            <a:ext cx="5541920" cy="33304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D7BC81F-9ED9-8F64-5162-DE23A3978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3" y="2056182"/>
            <a:ext cx="5669827" cy="32886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6602622-899D-E8F1-BE0E-BCF76B19F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85" y="2044401"/>
            <a:ext cx="5587352" cy="336182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4710EB5-4FE6-4661-93BB-677AC52C3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71" y="2027770"/>
            <a:ext cx="5486144" cy="331704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00A5DA-67EE-5764-F649-3415B0CE5106}"/>
              </a:ext>
            </a:extLst>
          </p:cNvPr>
          <p:cNvSpPr txBox="1"/>
          <p:nvPr/>
        </p:nvSpPr>
        <p:spPr>
          <a:xfrm>
            <a:off x="2936839" y="539314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labels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5EC8D1-F866-A1DD-0CCA-7DED15EB3AA5}"/>
              </a:ext>
            </a:extLst>
          </p:cNvPr>
          <p:cNvSpPr txBox="1"/>
          <p:nvPr/>
        </p:nvSpPr>
        <p:spPr>
          <a:xfrm>
            <a:off x="8555908" y="539314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predictions</a:t>
            </a:r>
            <a:endParaRPr lang="it-IT" dirty="0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99878262-7985-D6F5-D4BE-26B0FFABBC57}"/>
              </a:ext>
            </a:extLst>
          </p:cNvPr>
          <p:cNvSpPr/>
          <p:nvPr/>
        </p:nvSpPr>
        <p:spPr>
          <a:xfrm rot="7112397">
            <a:off x="8346467" y="4649612"/>
            <a:ext cx="357410" cy="3039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7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F852FFD-3488-B454-22C0-62E23578C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974950"/>
              </p:ext>
            </p:extLst>
          </p:nvPr>
        </p:nvGraphicFramePr>
        <p:xfrm>
          <a:off x="7529158" y="1672120"/>
          <a:ext cx="3798645" cy="352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0903C829-A815-8336-C5E2-CCF24B698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8003"/>
              </p:ext>
            </p:extLst>
          </p:nvPr>
        </p:nvGraphicFramePr>
        <p:xfrm>
          <a:off x="7529157" y="1668692"/>
          <a:ext cx="3798645" cy="352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205013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RESULTS: </a:t>
            </a:r>
            <a:r>
              <a:rPr lang="it-IT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loss</a:t>
            </a:r>
            <a:r>
              <a:rPr lang="it-IT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it-IT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precision</a:t>
            </a:r>
            <a:r>
              <a:rPr lang="it-IT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, recall, mAP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50</a:t>
            </a:r>
            <a:endParaRPr lang="it-IT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0A1405-ACD6-8028-8CAE-4C170C2952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68" y="1625033"/>
            <a:ext cx="6969538" cy="36864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D3C9FD-4C19-14D7-B254-D548DCD3B4B2}"/>
              </a:ext>
            </a:extLst>
          </p:cNvPr>
          <p:cNvSpPr txBox="1"/>
          <p:nvPr/>
        </p:nvSpPr>
        <p:spPr>
          <a:xfrm>
            <a:off x="6405662" y="1069196"/>
            <a:ext cx="559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FEFF2EBF-0B6F-7D96-F3D0-61A33E5B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293643"/>
              </p:ext>
            </p:extLst>
          </p:nvPr>
        </p:nvGraphicFramePr>
        <p:xfrm>
          <a:off x="7586125" y="1672120"/>
          <a:ext cx="3798645" cy="352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01B6E776-7079-D447-68A6-AAF0317FA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39274"/>
              </p:ext>
            </p:extLst>
          </p:nvPr>
        </p:nvGraphicFramePr>
        <p:xfrm>
          <a:off x="7586124" y="1672120"/>
          <a:ext cx="3798645" cy="352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2FC2A028-94C3-1A60-9C8E-1498A7028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701107"/>
              </p:ext>
            </p:extLst>
          </p:nvPr>
        </p:nvGraphicFramePr>
        <p:xfrm>
          <a:off x="7586123" y="1665264"/>
          <a:ext cx="3798645" cy="353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extLst>
      <p:ext uri="{BB962C8B-B14F-4D97-AF65-F5344CB8AC3E}">
        <p14:creationId xmlns:p14="http://schemas.microsoft.com/office/powerpoint/2010/main" val="22954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55385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RESULTS: </a:t>
            </a:r>
            <a:r>
              <a:rPr lang="it-IT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precision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-</a:t>
            </a:r>
            <a:r>
              <a:rPr lang="it-IT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recall curve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0EF5E4-7527-8CF1-40D9-0B1A6DA6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7" y="1433027"/>
            <a:ext cx="5787266" cy="39919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3294DE-7463-11F0-E11E-4FD8D4BF41FB}"/>
              </a:ext>
            </a:extLst>
          </p:cNvPr>
          <p:cNvSpPr txBox="1"/>
          <p:nvPr/>
        </p:nvSpPr>
        <p:spPr>
          <a:xfrm>
            <a:off x="6244643" y="1182231"/>
            <a:ext cx="5580529" cy="296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The 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precision 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and </a:t>
            </a:r>
            <a:r>
              <a:rPr lang="en-US" sz="1400" b="1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recall curve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depicts the tradeoff between precision and recalls for various thresholds: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 high area under the curve indicates both high recall and high precision.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If the scores are high for both, it indicates that the classifier is yielding accurate findings (high accuracy) and a majority of all positive results (high recall).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E2740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 perfect model is shown at the point (1, 1), indicating perfect scores for both precision and recall.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518445-66DC-BDBF-CC88-62855C72892F}"/>
              </a:ext>
            </a:extLst>
          </p:cNvPr>
          <p:cNvSpPr/>
          <p:nvPr/>
        </p:nvSpPr>
        <p:spPr>
          <a:xfrm>
            <a:off x="7641792" y="4415465"/>
            <a:ext cx="2786230" cy="124250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Good model: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mAP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of 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0.929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 </a:t>
            </a:r>
          </a:p>
          <a:p>
            <a:pPr algn="ctr"/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It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correspond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to the area under the curve</a:t>
            </a:r>
          </a:p>
        </p:txBody>
      </p:sp>
    </p:spTree>
    <p:extLst>
      <p:ext uri="{BB962C8B-B14F-4D97-AF65-F5344CB8AC3E}">
        <p14:creationId xmlns:p14="http://schemas.microsoft.com/office/powerpoint/2010/main" val="371120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203756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COMMENTS</a:t>
            </a:r>
            <a:endParaRPr lang="it-IT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225F32-10D5-134F-8831-68B4E688E0E7}"/>
              </a:ext>
            </a:extLst>
          </p:cNvPr>
          <p:cNvSpPr txBox="1"/>
          <p:nvPr/>
        </p:nvSpPr>
        <p:spPr>
          <a:xfrm>
            <a:off x="781573" y="1301693"/>
            <a:ext cx="5081346" cy="2962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No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actual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evaluation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of the model: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No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validation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No test set</a:t>
            </a:r>
          </a:p>
          <a:p>
            <a:pPr>
              <a:lnSpc>
                <a:spcPct val="150000"/>
              </a:lnSpc>
            </a:pPr>
            <a:endParaRPr lang="it-IT" sz="1400" u="sng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To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improve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the model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many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things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can be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tried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training with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other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Yolov8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versions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augumentaton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(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using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Yolo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settings or self made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functions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setting confidence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threshold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by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evaluating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F1 curve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C26F85-8DEB-CC43-2E90-EBEF4BBA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897" y="1308984"/>
            <a:ext cx="4699148" cy="16150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743E14-C181-31D6-C3A4-A55E22837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1" r="13294"/>
          <a:stretch/>
        </p:blipFill>
        <p:spPr>
          <a:xfrm>
            <a:off x="921422" y="4606018"/>
            <a:ext cx="5374908" cy="7422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6F7B6C-8BA1-DDAA-299B-6EA012BED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708" y="3208591"/>
            <a:ext cx="3651212" cy="247495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AF09E60-E3E5-62C8-093C-74DCC5BA7529}"/>
              </a:ext>
            </a:extLst>
          </p:cNvPr>
          <p:cNvSpPr/>
          <p:nvPr/>
        </p:nvSpPr>
        <p:spPr>
          <a:xfrm>
            <a:off x="985967" y="5074015"/>
            <a:ext cx="4941497" cy="274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50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2999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USEFUL LINKS</a:t>
            </a:r>
            <a:endParaRPr lang="it-IT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C22E76-80D5-7D67-F199-7182ED65858C}"/>
              </a:ext>
            </a:extLst>
          </p:cNvPr>
          <p:cNvSpPr txBox="1"/>
          <p:nvPr/>
        </p:nvSpPr>
        <p:spPr>
          <a:xfrm>
            <a:off x="895739" y="1520890"/>
            <a:ext cx="886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yolov8</a:t>
            </a:r>
          </a:p>
          <a:p>
            <a:r>
              <a:rPr lang="it-IT" dirty="0"/>
              <a:t>- </a:t>
            </a:r>
            <a:r>
              <a:rPr lang="it-IT" dirty="0" err="1"/>
              <a:t>kaggle</a:t>
            </a:r>
            <a:endParaRPr lang="it-IT" dirty="0"/>
          </a:p>
          <a:p>
            <a:r>
              <a:rPr lang="it-IT" dirty="0"/>
              <a:t>-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13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87659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28147-2CE8-D376-C9AE-B0F3A80ACDBC}"/>
              </a:ext>
            </a:extLst>
          </p:cNvPr>
          <p:cNvSpPr txBox="1"/>
          <p:nvPr/>
        </p:nvSpPr>
        <p:spPr>
          <a:xfrm>
            <a:off x="398203" y="1354703"/>
            <a:ext cx="3595369" cy="2316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Australia's beautiful Great Barrier Reef is the world’s largest coral reef with: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1,500 species of fish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400 species of corals</a:t>
            </a:r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130 species of sharks</a:t>
            </a:r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Rays</a:t>
            </a:r>
          </a:p>
          <a:p>
            <a:pPr algn="l" fontAlgn="base">
              <a:lnSpc>
                <a:spcPct val="1500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and a massive variety of other sea life.</a:t>
            </a:r>
          </a:p>
        </p:txBody>
      </p:sp>
      <p:pic>
        <p:nvPicPr>
          <p:cNvPr id="9" name="Immagine 8" descr="Immagine che contiene acqua, subacqueo, barriera corallina, Biologia marina&#10;&#10;Descrizione generata automaticamente">
            <a:extLst>
              <a:ext uri="{FF2B5EF4-FFF2-40B4-BE49-F238E27FC236}">
                <a16:creationId xmlns:a16="http://schemas.microsoft.com/office/drawing/2014/main" id="{BD1D6C48-A636-A0A0-FF28-BE660AA24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69" y="1371962"/>
            <a:ext cx="3905249" cy="2343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1F287C-13C0-731B-45E8-B1CC51BED469}"/>
              </a:ext>
            </a:extLst>
          </p:cNvPr>
          <p:cNvSpPr txBox="1"/>
          <p:nvPr/>
        </p:nvSpPr>
        <p:spPr>
          <a:xfrm>
            <a:off x="398203" y="4034830"/>
            <a:ext cx="11491823" cy="16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Unfortunately, the reef is under threat, in part because of the overpopulation of one particular starfish</a:t>
            </a:r>
            <a:r>
              <a:rPr lang="en-US" sz="1400" dirty="0">
                <a:solidFill>
                  <a:srgbClr val="3C404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:</a:t>
            </a:r>
          </a:p>
          <a:p>
            <a:pPr algn="l" fontAlgn="base">
              <a:lnSpc>
                <a:spcPct val="1500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the </a:t>
            </a:r>
            <a:r>
              <a:rPr lang="en-US" sz="1400" b="1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coral-eating crown-of-thorns starfish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(or COTS for short). </a:t>
            </a:r>
          </a:p>
          <a:p>
            <a:pPr algn="l" fontAlgn="base">
              <a:lnSpc>
                <a:spcPct val="150000"/>
              </a:lnSpc>
            </a:pPr>
            <a:endParaRPr lang="en-US" sz="1400" b="0" i="0" dirty="0"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>
              <a:lnSpc>
                <a:spcPct val="1500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Scientists, tourism operators and reef managers established a large-scale intervention program to control COTS outbreaks to ecologically sustainable levels.</a:t>
            </a:r>
          </a:p>
        </p:txBody>
      </p:sp>
      <p:pic>
        <p:nvPicPr>
          <p:cNvPr id="7" name="Immagine 6" descr="Immagine che contiene Organismo, invertebrato, subacqueo, acqua&#10;&#10;Descrizione generata automaticamente">
            <a:extLst>
              <a:ext uri="{FF2B5EF4-FFF2-40B4-BE49-F238E27FC236}">
                <a16:creationId xmlns:a16="http://schemas.microsoft.com/office/drawing/2014/main" id="{CB39885E-4A87-4A6C-5CBB-B3548B1FB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9574" r="12273" b="6625"/>
          <a:stretch/>
        </p:blipFill>
        <p:spPr>
          <a:xfrm>
            <a:off x="8997894" y="1501370"/>
            <a:ext cx="2892132" cy="2036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4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78480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GOAL &amp; REASONS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078B18-42A1-1F58-CC99-54B8ADF40EE1}"/>
              </a:ext>
            </a:extLst>
          </p:cNvPr>
          <p:cNvSpPr txBox="1"/>
          <p:nvPr/>
        </p:nvSpPr>
        <p:spPr>
          <a:xfrm>
            <a:off x="321042" y="1213411"/>
            <a:ext cx="781173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"Manta Tow“: traditional reef survey method performed </a:t>
            </a:r>
          </a:p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by a snorkel diver to map COTS. </a:t>
            </a:r>
          </a:p>
          <a:p>
            <a:pPr algn="l" fontAlgn="base"/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Effective</a:t>
            </a:r>
            <a:r>
              <a:rPr lang="en-US" sz="1400" dirty="0">
                <a:solidFill>
                  <a:srgbClr val="3C404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but </a:t>
            </a:r>
            <a:r>
              <a:rPr lang="en-US" sz="1400" dirty="0">
                <a:solidFill>
                  <a:srgbClr val="3C404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with some 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limitations: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operational scalability</a:t>
            </a:r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data resolution</a:t>
            </a:r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Reliability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traceability</a:t>
            </a:r>
          </a:p>
          <a:p>
            <a:pPr algn="l" fontAlgn="base"/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The Great Barrier Reef Foundation established an </a:t>
            </a:r>
            <a:r>
              <a:rPr lang="en-US" sz="1400" i="0" u="none" strike="noStrike" dirty="0">
                <a:solidFill>
                  <a:srgbClr val="202124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innovation program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to improve COTS Control exploiting AI </a:t>
            </a:r>
            <a:r>
              <a:rPr lang="en-US" sz="1400" dirty="0">
                <a:solidFill>
                  <a:srgbClr val="3C404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strengths.</a:t>
            </a:r>
            <a:endParaRPr lang="en-US" sz="1400" i="0" dirty="0"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endParaRPr lang="en-US" sz="1400" i="0" dirty="0"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Australia’s national science agency, CSIRO has teamed up with Google to develop innovative machine learning technology.</a:t>
            </a:r>
          </a:p>
          <a:p>
            <a:pPr algn="l" fontAlgn="base"/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r>
              <a:rPr lang="en-US" sz="1400" b="1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Goal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: object detection model </a:t>
            </a:r>
            <a:r>
              <a:rPr lang="en-US" sz="1400" i="0" dirty="0" err="1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model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trained on underwater videos of coral reefs in order to identify starfish in real-time .</a:t>
            </a:r>
          </a:p>
          <a:p>
            <a:pPr algn="l" fontAlgn="base"/>
            <a:endParaRPr lang="en-US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l" fontAlgn="base"/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With a system that can </a:t>
            </a:r>
            <a:r>
              <a:rPr lang="en-US" sz="1400" i="0" dirty="0" err="1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analyse</a:t>
            </a:r>
            <a:r>
              <a:rPr lang="en-US" sz="1400" i="0" dirty="0"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large image datasets accurately, efficiently, and in near real-time researchers will improve their work.</a:t>
            </a:r>
          </a:p>
          <a:p>
            <a:pPr algn="l" fontAlgn="base"/>
            <a:endParaRPr lang="en-US" sz="1400" i="0" dirty="0"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1026" name="Picture 2" descr="Observer being towed along the reef edge using the manta tow technique ...">
            <a:extLst>
              <a:ext uri="{FF2B5EF4-FFF2-40B4-BE49-F238E27FC236}">
                <a16:creationId xmlns:a16="http://schemas.microsoft.com/office/drawing/2014/main" id="{6DFB98B1-CC12-E136-B5DB-D5EF00917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8" b="9639"/>
          <a:stretch/>
        </p:blipFill>
        <p:spPr bwMode="auto">
          <a:xfrm>
            <a:off x="8453823" y="3667500"/>
            <a:ext cx="3350198" cy="18108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ta Net Tow – CalCOFI">
            <a:extLst>
              <a:ext uri="{FF2B5EF4-FFF2-40B4-BE49-F238E27FC236}">
                <a16:creationId xmlns:a16="http://schemas.microsoft.com/office/drawing/2014/main" id="{AF9D42C5-05A5-0350-B339-38B76E5D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54" y="1379612"/>
            <a:ext cx="5494728" cy="16779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2CC881-3E26-75F4-C9BC-742063DD68B5}"/>
              </a:ext>
            </a:extLst>
          </p:cNvPr>
          <p:cNvSpPr txBox="1"/>
          <p:nvPr/>
        </p:nvSpPr>
        <p:spPr>
          <a:xfrm>
            <a:off x="8595360" y="2132124"/>
            <a:ext cx="1161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BUOY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FA6304-B27C-8A96-1930-60ED968268FA}"/>
              </a:ext>
            </a:extLst>
          </p:cNvPr>
          <p:cNvSpPr txBox="1"/>
          <p:nvPr/>
        </p:nvSpPr>
        <p:spPr>
          <a:xfrm>
            <a:off x="9569903" y="2287285"/>
            <a:ext cx="3099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UNDERWATER DIGITAL CAMERA/VIDEO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4C586BD-86EC-8AF8-A70C-AE0B74A2F8CA}"/>
              </a:ext>
            </a:extLst>
          </p:cNvPr>
          <p:cNvCxnSpPr>
            <a:cxnSpLocks/>
          </p:cNvCxnSpPr>
          <p:nvPr/>
        </p:nvCxnSpPr>
        <p:spPr>
          <a:xfrm flipH="1" flipV="1">
            <a:off x="8453823" y="1947134"/>
            <a:ext cx="231290" cy="17119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8B487C3-62D8-66A0-BE52-D2D5056B91CC}"/>
              </a:ext>
            </a:extLst>
          </p:cNvPr>
          <p:cNvCxnSpPr>
            <a:cxnSpLocks/>
          </p:cNvCxnSpPr>
          <p:nvPr/>
        </p:nvCxnSpPr>
        <p:spPr>
          <a:xfrm flipV="1">
            <a:off x="8916402" y="2012637"/>
            <a:ext cx="259871" cy="11948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56BB269-8451-C0D5-2554-1B14CBB66652}"/>
              </a:ext>
            </a:extLst>
          </p:cNvPr>
          <p:cNvCxnSpPr>
            <a:cxnSpLocks/>
          </p:cNvCxnSpPr>
          <p:nvPr/>
        </p:nvCxnSpPr>
        <p:spPr>
          <a:xfrm flipH="1" flipV="1">
            <a:off x="10234214" y="2153094"/>
            <a:ext cx="125400" cy="13419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78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87660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DETECTION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9AD33F-791A-2D7C-9D25-2375330AE12A}"/>
              </a:ext>
            </a:extLst>
          </p:cNvPr>
          <p:cNvSpPr txBox="1"/>
          <p:nvPr/>
        </p:nvSpPr>
        <p:spPr>
          <a:xfrm>
            <a:off x="660067" y="1750470"/>
            <a:ext cx="65045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C4043"/>
                </a:solidFill>
                <a:latin typeface="Inter" panose="020B0502030000000004" pitchFamily="34" charset="0"/>
              </a:rPr>
              <a:t>Input: </a:t>
            </a:r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sequences of underwater images taken at various times and locations around the Great Barrier Reef</a:t>
            </a:r>
          </a:p>
          <a:p>
            <a:endParaRPr lang="en-US" sz="1400" dirty="0">
              <a:solidFill>
                <a:srgbClr val="3C4043"/>
              </a:solidFill>
              <a:latin typeface="Inter" panose="020B0502030000000004" pitchFamily="34" charset="0"/>
            </a:endParaRPr>
          </a:p>
          <a:p>
            <a:r>
              <a:rPr lang="en-US" sz="1400" b="1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Output: </a:t>
            </a:r>
          </a:p>
          <a:p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prediction of presence and position of crown-of-thorns starfish </a:t>
            </a:r>
            <a:r>
              <a:rPr lang="en-US" sz="1400" dirty="0">
                <a:solidFill>
                  <a:srgbClr val="3C4043"/>
                </a:solidFill>
                <a:latin typeface="Inter" panose="020B0502030000000004" pitchFamily="34" charset="0"/>
              </a:rPr>
              <a:t> as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ter" panose="020B0502030000000004" pitchFamily="34" charset="0"/>
              </a:rPr>
              <a:t>bounding box with a confidence score for each identified starfish. </a:t>
            </a:r>
            <a:endParaRPr lang="it-IT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55B900-EF37-789F-7308-C992D5C5FDE7}"/>
              </a:ext>
            </a:extLst>
          </p:cNvPr>
          <p:cNvSpPr txBox="1"/>
          <p:nvPr/>
        </p:nvSpPr>
        <p:spPr>
          <a:xfrm>
            <a:off x="1728354" y="3995396"/>
            <a:ext cx="31768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Inter" panose="020B0502030000000004" pitchFamily="34" charset="0"/>
              </a:rPr>
              <a:t>NOTE</a:t>
            </a:r>
            <a:r>
              <a:rPr lang="en-US" sz="1400" b="0" i="0" dirty="0">
                <a:solidFill>
                  <a:schemeClr val="accent2">
                    <a:lumMod val="50000"/>
                  </a:schemeClr>
                </a:solidFill>
                <a:effectLst/>
                <a:latin typeface="Inter" panose="020B0502030000000004" pitchFamily="34" charset="0"/>
              </a:rPr>
              <a:t> </a:t>
            </a:r>
          </a:p>
          <a:p>
            <a:pPr algn="just"/>
            <a:r>
              <a:rPr lang="en-US" sz="1400" b="0" i="0" dirty="0">
                <a:solidFill>
                  <a:schemeClr val="accent2">
                    <a:lumMod val="50000"/>
                  </a:schemeClr>
                </a:solidFill>
                <a:effectLst/>
                <a:latin typeface="Inter" panose="020B0502030000000004" pitchFamily="34" charset="0"/>
              </a:rPr>
              <a:t>The model won’t be applied on a test set since it is part of a competition that uses a hidden test set available only once the notebook is submitted and scored.</a:t>
            </a:r>
            <a:endParaRPr lang="it-IT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Immagine 5" descr="Immagine che contiene mammifero, gatto, animale domestico, muso&#10;&#10;Descrizione generata automaticamente">
            <a:extLst>
              <a:ext uri="{FF2B5EF4-FFF2-40B4-BE49-F238E27FC236}">
                <a16:creationId xmlns:a16="http://schemas.microsoft.com/office/drawing/2014/main" id="{89F1621F-DBD5-AB93-BC87-06AB75CDD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9" y="1181430"/>
            <a:ext cx="4000500" cy="428625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AA6A434-C298-A58D-C935-5BDA91E8F2B4}"/>
              </a:ext>
            </a:extLst>
          </p:cNvPr>
          <p:cNvSpPr/>
          <p:nvPr/>
        </p:nvSpPr>
        <p:spPr>
          <a:xfrm>
            <a:off x="1530998" y="3874084"/>
            <a:ext cx="3611157" cy="171221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8416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INPUT DATA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954625-1119-CCB9-02EE-5A7D3DADA00F}"/>
              </a:ext>
            </a:extLst>
          </p:cNvPr>
          <p:cNvSpPr txBox="1"/>
          <p:nvPr/>
        </p:nvSpPr>
        <p:spPr>
          <a:xfrm>
            <a:off x="4309864" y="1403478"/>
            <a:ext cx="75814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train_images</a:t>
            </a:r>
            <a:r>
              <a:rPr lang="en-US" sz="1600" b="1" dirty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/ </a:t>
            </a:r>
            <a:endParaRPr lang="en-US" sz="1400" b="1" dirty="0">
              <a:solidFill>
                <a:schemeClr val="accent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Folder containing training set photos of the form video_{</a:t>
            </a:r>
            <a:r>
              <a:rPr lang="en-US" sz="1400" dirty="0" err="1">
                <a:latin typeface="Inter" panose="020B0502030000000004" pitchFamily="34" charset="0"/>
                <a:ea typeface="Inter" panose="020B0502030000000004" pitchFamily="34" charset="0"/>
              </a:rPr>
              <a:t>video_id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}/{</a:t>
            </a:r>
            <a:r>
              <a:rPr lang="en-US" sz="1400" dirty="0" err="1">
                <a:latin typeface="Inter" panose="020B0502030000000004" pitchFamily="34" charset="0"/>
                <a:ea typeface="Inter" panose="020B0502030000000004" pitchFamily="34" charset="0"/>
              </a:rPr>
              <a:t>video_frame_number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}.jpg.</a:t>
            </a:r>
          </a:p>
          <a:p>
            <a:endParaRPr lang="en-US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600" b="1" dirty="0">
                <a:solidFill>
                  <a:schemeClr val="accent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train.csv </a:t>
            </a:r>
            <a:r>
              <a:rPr lang="en-US" sz="1600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1600" b="1" dirty="0">
                <a:latin typeface="Inter" panose="020B0502030000000004" pitchFamily="34" charset="0"/>
                <a:ea typeface="Inter" panose="020B0502030000000004" pitchFamily="34" charset="0"/>
              </a:rPr>
              <a:t>test.csv </a:t>
            </a:r>
            <a:endParaRPr lang="en-US" sz="1400" b="1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Metadata for the images. As with other test files, most of the test metadata data is only available to your notebook upon submission</a:t>
            </a:r>
          </a:p>
          <a:p>
            <a:endParaRPr lang="en-US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600" b="1" dirty="0">
                <a:latin typeface="Inter" panose="020B0502030000000004" pitchFamily="34" charset="0"/>
                <a:ea typeface="Inter" panose="020B0502030000000004" pitchFamily="34" charset="0"/>
              </a:rPr>
              <a:t>example_sample_submission.csv </a:t>
            </a:r>
            <a:endParaRPr lang="en-US" sz="1400" b="1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A sample submission file in the correct format. The actual sample submission will be provided by the API; this is only provided to illustrate how to properly format predictions. </a:t>
            </a:r>
          </a:p>
          <a:p>
            <a:endParaRPr lang="en-US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600" b="1" dirty="0" err="1">
                <a:latin typeface="Inter" panose="020B0502030000000004" pitchFamily="34" charset="0"/>
                <a:ea typeface="Inter" panose="020B0502030000000004" pitchFamily="34" charset="0"/>
              </a:rPr>
              <a:t>example_test.npy</a:t>
            </a:r>
            <a:r>
              <a:rPr lang="en-US" sz="1600" b="1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endParaRPr lang="en-US" sz="1400" b="1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Sample data that will be served by the example API.</a:t>
            </a:r>
          </a:p>
          <a:p>
            <a:endParaRPr lang="en-US" sz="1400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en-US" sz="1600" b="1" dirty="0" err="1">
                <a:latin typeface="Inter" panose="020B0502030000000004" pitchFamily="34" charset="0"/>
                <a:ea typeface="Inter" panose="020B0502030000000004" pitchFamily="34" charset="0"/>
              </a:rPr>
              <a:t>greatbarrierreef</a:t>
            </a:r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</a:p>
          <a:p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The image delivery API that will serve the test set pixel arrays. You may need Python 3.7 and a Linux environment to run the example offline without errors.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09D3F7C-76BE-C228-5779-2E952FD88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62"/>
          <a:stretch/>
        </p:blipFill>
        <p:spPr>
          <a:xfrm>
            <a:off x="493097" y="1603610"/>
            <a:ext cx="3556591" cy="3332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1AE93A25-F96B-425C-F48B-5E1AFFD93230}"/>
                  </a:ext>
                </a:extLst>
              </p14:cNvPr>
              <p14:cNvContentPartPr/>
              <p14:nvPr/>
            </p14:nvContentPartPr>
            <p14:xfrm>
              <a:off x="753273" y="2806525"/>
              <a:ext cx="15181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1AE93A25-F96B-425C-F48B-5E1AFFD932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273" y="2698525"/>
                <a:ext cx="1625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3EA22684-318C-33B7-777D-73979628918E}"/>
                  </a:ext>
                </a:extLst>
              </p14:cNvPr>
              <p14:cNvContentPartPr/>
              <p14:nvPr/>
            </p14:nvContentPartPr>
            <p14:xfrm>
              <a:off x="983493" y="4786695"/>
              <a:ext cx="1057680" cy="3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3EA22684-318C-33B7-777D-7397962891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493" y="4678695"/>
                <a:ext cx="1165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C62232D-B005-ADD7-CF46-3DC9BFA4689D}"/>
                  </a:ext>
                </a:extLst>
              </p14:cNvPr>
              <p14:cNvContentPartPr/>
              <p14:nvPr/>
            </p14:nvContentPartPr>
            <p14:xfrm>
              <a:off x="-1157787" y="4657603"/>
              <a:ext cx="3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C62232D-B005-ADD7-CF46-3DC9BFA468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211787" y="454996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86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4229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EXPLORING DATASET: train.csv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C395B3-A7DE-1A3A-7B89-C2B87963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90" y="1242264"/>
            <a:ext cx="4131293" cy="218673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4855227-5D00-D91E-E6A1-74171B04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0664A5-0D9D-6805-9EFB-98D67931921E}"/>
              </a:ext>
            </a:extLst>
          </p:cNvPr>
          <p:cNvSpPr txBox="1"/>
          <p:nvPr/>
        </p:nvSpPr>
        <p:spPr>
          <a:xfrm>
            <a:off x="446148" y="1732448"/>
            <a:ext cx="66878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video_id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ID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number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of the video the image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was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part of. The video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ids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are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not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meaningfully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ordered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sequence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ID of a gap-free subset of 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given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video. The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sequence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ids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are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not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meaningfully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ordered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video_frame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The frame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number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of the image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within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the video,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there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could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be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occasional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gaps in the frame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numbers</a:t>
            </a:r>
            <a:r>
              <a:rPr lang="it-IT" altLang="it-IT" sz="1400" dirty="0">
                <a:solidFill>
                  <a:srgbClr val="3C404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altLang="it-IT" sz="1400" dirty="0">
              <a:solidFill>
                <a:srgbClr val="3C4043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sequence_frame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The frame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number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within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given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sequence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image_id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ID code for the image, in the format '{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video_id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}-{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video_frame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}’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3C4043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annotations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 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- The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bounding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boxes of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any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starfish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detections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in 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format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that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can be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evaluated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directly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with Python. 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bounding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box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described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by the pixel coordinate 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x_min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y_min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) of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its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upper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left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corner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within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the image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together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with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its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width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and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height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3C4043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</a:rPr>
              <a:t> in pixels.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A5B1A8-8096-B396-5843-0B4B3CBF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89" y="3345084"/>
            <a:ext cx="4024958" cy="24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98418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	EXPLORING DATASET: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distribution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8FB9AB-F304-58CF-01FE-BBC336F2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16" y="1891705"/>
            <a:ext cx="5661567" cy="296711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722F689-0203-5D2D-D397-E9A6D75A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0" y="1795760"/>
            <a:ext cx="4366638" cy="36314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3067D0-B0BA-C689-11FC-F58CAB7CC95F}"/>
              </a:ext>
            </a:extLst>
          </p:cNvPr>
          <p:cNvSpPr txBox="1"/>
          <p:nvPr/>
        </p:nvSpPr>
        <p:spPr>
          <a:xfrm>
            <a:off x="592237" y="1324086"/>
            <a:ext cx="443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Image </a:t>
            </a:r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distribution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per video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FD16E0-3B20-3A2E-30FC-050C8D1D59FB}"/>
              </a:ext>
            </a:extLst>
          </p:cNvPr>
          <p:cNvSpPr txBox="1"/>
          <p:nvPr/>
        </p:nvSpPr>
        <p:spPr>
          <a:xfrm>
            <a:off x="6390834" y="1324088"/>
            <a:ext cx="494078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Boxplot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B49340-8020-92D8-2C7D-DCDF617FA175}"/>
              </a:ext>
            </a:extLst>
          </p:cNvPr>
          <p:cNvSpPr txBox="1"/>
          <p:nvPr/>
        </p:nvSpPr>
        <p:spPr>
          <a:xfrm>
            <a:off x="6384921" y="5122807"/>
            <a:ext cx="527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Inter" panose="020B0502030000000004" pitchFamily="34" charset="0"/>
                <a:ea typeface="Inter" panose="020B0502030000000004" pitchFamily="34" charset="0"/>
              </a:rPr>
              <a:t>There are no outliers that will fit poorly in the model: </a:t>
            </a:r>
          </a:p>
          <a:p>
            <a:pPr algn="ctr"/>
            <a:r>
              <a:rPr lang="en-US" sz="1400" b="0" i="0" u="none" strike="noStrike" baseline="0" dirty="0">
                <a:latin typeface="Inter" panose="020B0502030000000004" pitchFamily="34" charset="0"/>
                <a:ea typeface="Inter" panose="020B0502030000000004" pitchFamily="34" charset="0"/>
              </a:rPr>
              <a:t>no anomaly will badly affect the model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CC17C-70FB-8F36-5318-0CE142179C68}"/>
              </a:ext>
            </a:extLst>
          </p:cNvPr>
          <p:cNvSpPr txBox="1"/>
          <p:nvPr/>
        </p:nvSpPr>
        <p:spPr>
          <a:xfrm>
            <a:off x="984875" y="5369050"/>
            <a:ext cx="74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Inter" panose="020B0502030000000004" pitchFamily="34" charset="0"/>
                <a:ea typeface="Inter" panose="020B0502030000000004" pitchFamily="34" charset="0"/>
              </a:rPr>
              <a:t>video 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71709F-ED0D-EFDE-C362-569624D0880F}"/>
              </a:ext>
            </a:extLst>
          </p:cNvPr>
          <p:cNvSpPr txBox="1"/>
          <p:nvPr/>
        </p:nvSpPr>
        <p:spPr>
          <a:xfrm>
            <a:off x="2648657" y="5384417"/>
            <a:ext cx="74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Inter" panose="020B0502030000000004" pitchFamily="34" charset="0"/>
                <a:ea typeface="Inter" panose="020B0502030000000004" pitchFamily="34" charset="0"/>
              </a:rPr>
              <a:t>video 1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A6F4D7-C504-5F67-7CAA-FE944668557A}"/>
              </a:ext>
            </a:extLst>
          </p:cNvPr>
          <p:cNvSpPr txBox="1"/>
          <p:nvPr/>
        </p:nvSpPr>
        <p:spPr>
          <a:xfrm>
            <a:off x="4145650" y="5370034"/>
            <a:ext cx="74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latin typeface="Inter" panose="020B0502030000000004" pitchFamily="34" charset="0"/>
                <a:ea typeface="Inter" panose="020B0502030000000004" pitchFamily="34" charset="0"/>
              </a:rPr>
              <a:t>video 2</a:t>
            </a:r>
          </a:p>
        </p:txBody>
      </p:sp>
    </p:spTree>
    <p:extLst>
      <p:ext uri="{BB962C8B-B14F-4D97-AF65-F5344CB8AC3E}">
        <p14:creationId xmlns:p14="http://schemas.microsoft.com/office/powerpoint/2010/main" val="223704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82245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DATASET: </a:t>
            </a: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DFDAD-FE62-E470-6060-27E850AC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3" y="1790838"/>
            <a:ext cx="4054191" cy="339119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1E2CAE-2C99-54B7-F74F-223B0EA2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12" y="1790838"/>
            <a:ext cx="4196945" cy="329242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A10A5-5869-992B-52DD-268BBDBFEADE}"/>
              </a:ext>
            </a:extLst>
          </p:cNvPr>
          <p:cNvSpPr txBox="1"/>
          <p:nvPr/>
        </p:nvSpPr>
        <p:spPr>
          <a:xfrm>
            <a:off x="592237" y="1324086"/>
            <a:ext cx="443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Correlation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Matrix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22B840-C0CB-E0B4-15F8-58D65B14D0B9}"/>
              </a:ext>
            </a:extLst>
          </p:cNvPr>
          <p:cNvSpPr txBox="1"/>
          <p:nvPr/>
        </p:nvSpPr>
        <p:spPr>
          <a:xfrm>
            <a:off x="6356832" y="1309825"/>
            <a:ext cx="431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Null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Values</a:t>
            </a:r>
            <a:endParaRPr lang="it-IT" sz="1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0A4A04-D892-7444-4F5A-3E2DC6163E98}"/>
              </a:ext>
            </a:extLst>
          </p:cNvPr>
          <p:cNvSpPr txBox="1"/>
          <p:nvPr/>
        </p:nvSpPr>
        <p:spPr>
          <a:xfrm>
            <a:off x="5876763" y="5309665"/>
            <a:ext cx="5275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There is any null value detected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F24F67-6881-1944-BF95-BD38E18C07F0}"/>
              </a:ext>
            </a:extLst>
          </p:cNvPr>
          <p:cNvSpPr txBox="1"/>
          <p:nvPr/>
        </p:nvSpPr>
        <p:spPr>
          <a:xfrm>
            <a:off x="781693" y="5154670"/>
            <a:ext cx="4243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No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noticeable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correlation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detected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:</a:t>
            </a:r>
          </a:p>
          <a:p>
            <a:pPr algn="ctr"/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no </a:t>
            </a:r>
            <a:r>
              <a:rPr lang="it-IT" sz="1400" dirty="0" err="1">
                <a:latin typeface="Inter" panose="020B0502030000000004" pitchFamily="34" charset="0"/>
                <a:ea typeface="Inter" panose="020B0502030000000004" pitchFamily="34" charset="0"/>
              </a:rPr>
              <a:t>columns</a:t>
            </a:r>
            <a:r>
              <a:rPr lang="it-IT" sz="1400" dirty="0">
                <a:latin typeface="Inter" panose="020B0502030000000004" pitchFamily="34" charset="0"/>
                <a:ea typeface="Inter" panose="020B0502030000000004" pitchFamily="34" charset="0"/>
              </a:rPr>
              <a:t> to drop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AA33EB2-9AFF-47C1-95D5-DC20E0D2B2F2}"/>
              </a:ext>
            </a:extLst>
          </p:cNvPr>
          <p:cNvSpPr/>
          <p:nvPr/>
        </p:nvSpPr>
        <p:spPr>
          <a:xfrm rot="10800000">
            <a:off x="10449630" y="3215697"/>
            <a:ext cx="444453" cy="30777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026A003-5B93-23FC-9371-4C394F1ADDCC}"/>
              </a:ext>
            </a:extLst>
          </p:cNvPr>
          <p:cNvSpPr/>
          <p:nvPr/>
        </p:nvSpPr>
        <p:spPr>
          <a:xfrm>
            <a:off x="9987915" y="3299888"/>
            <a:ext cx="180975" cy="13716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5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6917D75-3252-8E3A-D1B6-18CF04BEDD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 b="46698"/>
          <a:stretch/>
        </p:blipFill>
        <p:spPr>
          <a:xfrm>
            <a:off x="0" y="6024879"/>
            <a:ext cx="12192000" cy="54864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C76B10F-37F7-1373-D0F0-906DB8E08249}"/>
              </a:ext>
            </a:extLst>
          </p:cNvPr>
          <p:cNvSpPr/>
          <p:nvPr/>
        </p:nvSpPr>
        <p:spPr>
          <a:xfrm>
            <a:off x="0" y="178742"/>
            <a:ext cx="12192000" cy="7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anose="020B0502030000000004" pitchFamily="34" charset="0"/>
                <a:ea typeface="Inter" panose="020B0502030000000004" pitchFamily="34" charset="0"/>
              </a:rPr>
              <a:t>EXPLORING ANNOTATIONS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0580718-F277-E5E6-66B7-D19DC9841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0" r="11639"/>
          <a:stretch/>
        </p:blipFill>
        <p:spPr>
          <a:xfrm>
            <a:off x="6683240" y="1878163"/>
            <a:ext cx="4840152" cy="28596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195494-42AF-C35B-C58A-E96EBC3E6B28}"/>
              </a:ext>
            </a:extLst>
          </p:cNvPr>
          <p:cNvSpPr txBox="1"/>
          <p:nvPr/>
        </p:nvSpPr>
        <p:spPr>
          <a:xfrm>
            <a:off x="7100048" y="4979282"/>
            <a:ext cx="4131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nter" panose="020B0502030000000004" pitchFamily="34" charset="0"/>
                <a:ea typeface="Inter" panose="020B0502030000000004" pitchFamily="34" charset="0"/>
              </a:rPr>
              <a:t>There are 18582 records without annotations and 4919 records with annotations.</a:t>
            </a:r>
            <a:endParaRPr lang="it-IT" sz="14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64867A-CEB0-6DC0-82CE-8D5CD5FC258B}"/>
              </a:ext>
            </a:extLst>
          </p:cNvPr>
          <p:cNvSpPr txBox="1"/>
          <p:nvPr/>
        </p:nvSpPr>
        <p:spPr>
          <a:xfrm>
            <a:off x="7058200" y="1328874"/>
            <a:ext cx="4215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Records </a:t>
            </a:r>
            <a:r>
              <a:rPr lang="it-IT" sz="1400" b="1" dirty="0" err="1">
                <a:latin typeface="Inter" panose="020B0502030000000004" pitchFamily="34" charset="0"/>
                <a:ea typeface="Inter" panose="020B0502030000000004" pitchFamily="34" charset="0"/>
              </a:rPr>
              <a:t>Annotation</a:t>
            </a:r>
            <a:r>
              <a:rPr lang="it-IT" sz="1400" b="1" dirty="0">
                <a:latin typeface="Inter" panose="020B0502030000000004" pitchFamily="34" charset="0"/>
                <a:ea typeface="Inter" panose="020B0502030000000004" pitchFamily="34" charset="0"/>
              </a:rPr>
              <a:t> Distribution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612F9A7-F3D1-6319-82CC-809BDE4E2AB0}"/>
              </a:ext>
            </a:extLst>
          </p:cNvPr>
          <p:cNvGrpSpPr/>
          <p:nvPr/>
        </p:nvGrpSpPr>
        <p:grpSpPr>
          <a:xfrm>
            <a:off x="668608" y="1336994"/>
            <a:ext cx="4667529" cy="4185761"/>
            <a:chOff x="566943" y="2133314"/>
            <a:chExt cx="4667529" cy="4185761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C168300-D845-4914-7816-6C93F0F13078}"/>
                </a:ext>
              </a:extLst>
            </p:cNvPr>
            <p:cNvSpPr txBox="1"/>
            <p:nvPr/>
          </p:nvSpPr>
          <p:spPr>
            <a:xfrm>
              <a:off x="566943" y="2133314"/>
              <a:ext cx="4667529" cy="4185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Annotations have the following format:</a:t>
              </a:r>
            </a:p>
            <a:p>
              <a:pPr algn="l"/>
              <a:endParaRPr lang="en-US" sz="1400" b="0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     </a:t>
              </a:r>
              <a:r>
                <a:rPr lang="en-US" sz="1400" b="1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[{'x': 645, 'y': 182, 'width': 41, 'height': 45}]</a:t>
              </a:r>
            </a:p>
            <a:p>
              <a:pPr algn="l"/>
              <a:endParaRPr lang="en-US" sz="1400" b="1" dirty="0"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dirty="0"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dirty="0"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1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algn="l"/>
              <a:endParaRPr lang="en-US" sz="1400" b="0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There can be multiple annotations for an image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b="0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Not all records </a:t>
              </a:r>
              <a:r>
                <a:rPr lang="en-US" sz="1400" dirty="0">
                  <a:latin typeface="Inter" panose="020B0502030000000004" pitchFamily="34" charset="0"/>
                  <a:ea typeface="Inter" panose="020B0502030000000004" pitchFamily="34" charset="0"/>
                </a:rPr>
                <a:t>contain</a:t>
              </a:r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 annotations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sz="1400" b="0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Inter" panose="020B0502030000000004" pitchFamily="34" charset="0"/>
                  <a:ea typeface="Inter" panose="020B0502030000000004" pitchFamily="34" charset="0"/>
                </a:rPr>
                <a:t>Empty annotations are represented just by ‘</a:t>
              </a:r>
              <a:r>
                <a:rPr lang="en-US" sz="1400" b="1" dirty="0">
                  <a:latin typeface="Inter" panose="020B0502030000000004" pitchFamily="34" charset="0"/>
                  <a:ea typeface="Inter" panose="020B0502030000000004" pitchFamily="34" charset="0"/>
                </a:rPr>
                <a:t>[]</a:t>
              </a:r>
              <a:r>
                <a:rPr lang="en-US" sz="1400" dirty="0">
                  <a:latin typeface="Inter" panose="020B0502030000000004" pitchFamily="34" charset="0"/>
                  <a:ea typeface="Inter" panose="020B0502030000000004" pitchFamily="34" charset="0"/>
                </a:rPr>
                <a:t>’</a:t>
              </a:r>
            </a:p>
            <a:p>
              <a:pPr algn="l"/>
              <a:endParaRPr lang="en-US" sz="1400" dirty="0">
                <a:latin typeface="Inter" panose="020B0502030000000004" pitchFamily="34" charset="0"/>
                <a:ea typeface="Inter" panose="020B05020300000000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b="0" i="0" dirty="0">
                  <a:effectLst/>
                  <a:latin typeface="Inter" panose="020B0502030000000004" pitchFamily="34" charset="0"/>
                  <a:ea typeface="Inter" panose="020B0502030000000004" pitchFamily="34" charset="0"/>
                </a:rPr>
                <a:t>They </a:t>
              </a:r>
              <a:r>
                <a:rPr lang="en-US" sz="1400" dirty="0">
                  <a:latin typeface="Inter" panose="020B0502030000000004" pitchFamily="34" charset="0"/>
                  <a:ea typeface="Inter" panose="020B0502030000000004" pitchFamily="34" charset="0"/>
                </a:rPr>
                <a:t>are important for bounding boxes and train the model </a:t>
              </a:r>
              <a:endParaRPr lang="en-US" sz="1400" b="0" i="0" dirty="0">
                <a:effectLst/>
                <a:latin typeface="Inter" panose="020B0502030000000004" pitchFamily="34" charset="0"/>
                <a:ea typeface="Inter" panose="020B0502030000000004" pitchFamily="34" charset="0"/>
              </a:endParaRP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5BA0AE8-9D29-E46B-1250-2ED973BB1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43" y="3071912"/>
              <a:ext cx="4229370" cy="115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552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1717</Words>
  <Application>Microsoft Office PowerPoint</Application>
  <PresentationFormat>Widescreen</PresentationFormat>
  <Paragraphs>215</Paragraphs>
  <Slides>18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Inter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Jasmin De Cecco - jasmin.dececco@studio.unibo.it</dc:creator>
  <cp:lastModifiedBy>Jasmin De Cecco - jasmin.dececco@studio.unibo.it</cp:lastModifiedBy>
  <cp:revision>11</cp:revision>
  <dcterms:created xsi:type="dcterms:W3CDTF">2023-09-04T17:09:57Z</dcterms:created>
  <dcterms:modified xsi:type="dcterms:W3CDTF">2023-10-01T18:04:27Z</dcterms:modified>
</cp:coreProperties>
</file>